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sldIdLst>
    <p:sldId id="289" r:id="rId2"/>
    <p:sldId id="290" r:id="rId3"/>
    <p:sldId id="350" r:id="rId4"/>
    <p:sldId id="344" r:id="rId5"/>
    <p:sldId id="331" r:id="rId6"/>
    <p:sldId id="345" r:id="rId7"/>
    <p:sldId id="346" r:id="rId8"/>
    <p:sldId id="333" r:id="rId9"/>
    <p:sldId id="347" r:id="rId10"/>
    <p:sldId id="348" r:id="rId11"/>
    <p:sldId id="349" r:id="rId12"/>
    <p:sldId id="351" r:id="rId13"/>
    <p:sldId id="352" r:id="rId14"/>
    <p:sldId id="353" r:id="rId15"/>
  </p:sldIdLst>
  <p:sldSz cx="9144000" cy="6858000" type="screen4x3"/>
  <p:notesSz cx="6858000" cy="9144000"/>
  <p:defaultTextStyle>
    <a:defPPr>
      <a:defRPr lang="en-US"/>
    </a:defPPr>
    <a:lvl1pPr algn="ctr"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CC"/>
    <a:srgbClr val="0099CC"/>
    <a:srgbClr val="0066CC"/>
    <a:srgbClr val="DDDDDD"/>
    <a:srgbClr val="CCCCFF"/>
    <a:srgbClr val="CCECFF"/>
    <a:srgbClr val="CC33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73" autoAdjust="0"/>
    <p:restoredTop sz="94660"/>
  </p:normalViewPr>
  <p:slideViewPr>
    <p:cSldViewPr>
      <p:cViewPr varScale="1">
        <p:scale>
          <a:sx n="74" d="100"/>
          <a:sy n="74" d="100"/>
        </p:scale>
        <p:origin x="-930" y="-90"/>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592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slide" Target="slides/slide2.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s-ES"/>
          </a:p>
        </p:txBody>
      </p:sp>
      <p:sp>
        <p:nvSpPr>
          <p:cNvPr id="368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368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68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368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s-ES"/>
          </a:p>
        </p:txBody>
      </p:sp>
      <p:sp>
        <p:nvSpPr>
          <p:cNvPr id="368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B615528-18B4-47DE-8288-705D64CE9DFC}" type="slidenum">
              <a:rPr lang="es-ES"/>
              <a:pPr/>
              <a:t>‹Nº›</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345CDA7F-EC2A-465C-BBB4-33BBB5D4F708}" type="slidenum">
              <a:rPr lang="en-US"/>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8CAD38CB-0018-428E-A8E1-0360322EB359}" type="slidenum">
              <a:rPr lang="en-US"/>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A100121A-0E1C-44D7-8FE4-B1BDF5D59E82}" type="slidenum">
              <a:rPr lang="en-US"/>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62D958F9-F5E0-4EB5-BB74-F392AA4BEF92}" type="slidenum">
              <a:rPr lang="en-US"/>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AF2149AD-D860-47C4-A495-5A29F7E1D758}" type="slidenum">
              <a:rPr lang="en-US"/>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AC2BD2CC-8AE5-4855-8454-EDD59976BA1C}" type="slidenum">
              <a:rPr lang="en-US"/>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n-US"/>
          </a:p>
        </p:txBody>
      </p:sp>
      <p:sp>
        <p:nvSpPr>
          <p:cNvPr id="8" name="7 Marcador de pie de página"/>
          <p:cNvSpPr>
            <a:spLocks noGrp="1"/>
          </p:cNvSpPr>
          <p:nvPr>
            <p:ph type="ftr" sz="quarter" idx="11"/>
          </p:nvPr>
        </p:nvSpPr>
        <p:spPr/>
        <p:txBody>
          <a:bodyPr/>
          <a:lstStyle>
            <a:lvl1pPr>
              <a:defRPr/>
            </a:lvl1pPr>
          </a:lstStyle>
          <a:p>
            <a:endParaRPr lang="en-US"/>
          </a:p>
        </p:txBody>
      </p:sp>
      <p:sp>
        <p:nvSpPr>
          <p:cNvPr id="9" name="8 Marcador de número de diapositiva"/>
          <p:cNvSpPr>
            <a:spLocks noGrp="1"/>
          </p:cNvSpPr>
          <p:nvPr>
            <p:ph type="sldNum" sz="quarter" idx="12"/>
          </p:nvPr>
        </p:nvSpPr>
        <p:spPr/>
        <p:txBody>
          <a:bodyPr/>
          <a:lstStyle>
            <a:lvl1pPr>
              <a:defRPr/>
            </a:lvl1pPr>
          </a:lstStyle>
          <a:p>
            <a:fld id="{3407E4CF-DC85-42C6-B2FA-2C665E32AD04}" type="slidenum">
              <a:rPr lang="en-US"/>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n-US"/>
          </a:p>
        </p:txBody>
      </p:sp>
      <p:sp>
        <p:nvSpPr>
          <p:cNvPr id="4" name="3 Marcador de pie de página"/>
          <p:cNvSpPr>
            <a:spLocks noGrp="1"/>
          </p:cNvSpPr>
          <p:nvPr>
            <p:ph type="ftr" sz="quarter" idx="11"/>
          </p:nvPr>
        </p:nvSpPr>
        <p:spPr/>
        <p:txBody>
          <a:bodyPr/>
          <a:lstStyle>
            <a:lvl1pPr>
              <a:defRPr/>
            </a:lvl1pPr>
          </a:lstStyle>
          <a:p>
            <a:endParaRPr lang="en-US"/>
          </a:p>
        </p:txBody>
      </p:sp>
      <p:sp>
        <p:nvSpPr>
          <p:cNvPr id="5" name="4 Marcador de número de diapositiva"/>
          <p:cNvSpPr>
            <a:spLocks noGrp="1"/>
          </p:cNvSpPr>
          <p:nvPr>
            <p:ph type="sldNum" sz="quarter" idx="12"/>
          </p:nvPr>
        </p:nvSpPr>
        <p:spPr/>
        <p:txBody>
          <a:bodyPr/>
          <a:lstStyle>
            <a:lvl1pPr>
              <a:defRPr/>
            </a:lvl1pPr>
          </a:lstStyle>
          <a:p>
            <a:fld id="{680758DC-4E82-45C5-982B-B6A5F8EB9094}" type="slidenum">
              <a:rPr lang="en-US"/>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n-US"/>
          </a:p>
        </p:txBody>
      </p:sp>
      <p:sp>
        <p:nvSpPr>
          <p:cNvPr id="3" name="2 Marcador de pie de página"/>
          <p:cNvSpPr>
            <a:spLocks noGrp="1"/>
          </p:cNvSpPr>
          <p:nvPr>
            <p:ph type="ftr" sz="quarter" idx="11"/>
          </p:nvPr>
        </p:nvSpPr>
        <p:spPr/>
        <p:txBody>
          <a:bodyPr/>
          <a:lstStyle>
            <a:lvl1pPr>
              <a:defRPr/>
            </a:lvl1pPr>
          </a:lstStyle>
          <a:p>
            <a:endParaRPr lang="en-US"/>
          </a:p>
        </p:txBody>
      </p:sp>
      <p:sp>
        <p:nvSpPr>
          <p:cNvPr id="4" name="3 Marcador de número de diapositiva"/>
          <p:cNvSpPr>
            <a:spLocks noGrp="1"/>
          </p:cNvSpPr>
          <p:nvPr>
            <p:ph type="sldNum" sz="quarter" idx="12"/>
          </p:nvPr>
        </p:nvSpPr>
        <p:spPr/>
        <p:txBody>
          <a:bodyPr/>
          <a:lstStyle>
            <a:lvl1pPr>
              <a:defRPr/>
            </a:lvl1pPr>
          </a:lstStyle>
          <a:p>
            <a:fld id="{59C55BBE-EEA9-4E50-A261-6E56A108691D}" type="slidenum">
              <a:rPr lang="en-US"/>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8B823E71-F1BF-4E87-82F1-96902BDE94C7}" type="slidenum">
              <a:rPr lang="en-US"/>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A122FBA0-E894-4C37-AC8A-8A9C5E30142C}" type="slidenum">
              <a:rPr lang="en-US"/>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49C2FF">
                <a:gamma/>
                <a:shade val="46275"/>
                <a:invGamma/>
              </a:srgbClr>
            </a:gs>
            <a:gs pos="50000">
              <a:srgbClr val="49C2FF"/>
            </a:gs>
            <a:gs pos="100000">
              <a:srgbClr val="49C2FF">
                <a:gamma/>
                <a:shade val="46275"/>
                <a:invGamma/>
              </a:srgbClr>
            </a:gs>
          </a:gsLst>
          <a:lin ang="5400000" scaled="1"/>
        </a:gradFill>
        <a:effectLst/>
      </p:bgPr>
    </p:bg>
    <p:spTree>
      <p:nvGrpSpPr>
        <p:cNvPr id="1" name=""/>
        <p:cNvGrpSpPr/>
        <p:nvPr/>
      </p:nvGrpSpPr>
      <p:grpSpPr>
        <a:xfrm>
          <a:off x="0" y="0"/>
          <a:ext cx="0" cy="0"/>
          <a:chOff x="0" y="0"/>
          <a:chExt cx="0" cy="0"/>
        </a:xfrm>
      </p:grpSpPr>
      <p:sp>
        <p:nvSpPr>
          <p:cNvPr id="1031" name="Triplicate"/>
          <p:cNvSpPr>
            <a:spLocks noChangeArrowheads="1"/>
          </p:cNvSpPr>
          <p:nvPr/>
        </p:nvSpPr>
        <p:spPr bwMode="auto">
          <a:xfrm>
            <a:off x="0" y="0"/>
            <a:ext cx="9144000" cy="6858000"/>
          </a:xfrm>
          <a:prstGeom prst="rect">
            <a:avLst/>
          </a:prstGeom>
          <a:noFill/>
          <a:ln w="9525">
            <a:noFill/>
            <a:miter lim="800000"/>
            <a:headEnd/>
            <a:tailEnd/>
          </a:ln>
          <a:effectLst/>
        </p:spPr>
        <p:txBody>
          <a:bodyPr wrap="none" anchor="ctr"/>
          <a:lstStyle/>
          <a:p>
            <a:endParaRPr lang="es-ES"/>
          </a:p>
        </p:txBody>
      </p:sp>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7CCDCC7-7313-4737-8CA7-66717CE2E169}" type="slidenum">
              <a:rPr lang="en-US"/>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Text Box 4"/>
          <p:cNvSpPr txBox="1">
            <a:spLocks noChangeArrowheads="1"/>
          </p:cNvSpPr>
          <p:nvPr/>
        </p:nvSpPr>
        <p:spPr bwMode="auto">
          <a:xfrm>
            <a:off x="228600" y="609600"/>
            <a:ext cx="8686800" cy="5562600"/>
          </a:xfrm>
          <a:prstGeom prst="rect">
            <a:avLst/>
          </a:prstGeom>
          <a:noFill/>
          <a:ln w="9525">
            <a:noFill/>
            <a:miter lim="800000"/>
            <a:headEnd/>
            <a:tailEnd/>
          </a:ln>
          <a:effectLst/>
        </p:spPr>
        <p:txBody>
          <a:bodyPr>
            <a:spAutoFit/>
          </a:bodyPr>
          <a:lstStyle/>
          <a:p>
            <a:pPr>
              <a:spcBef>
                <a:spcPct val="50000"/>
              </a:spcBef>
            </a:pPr>
            <a:r>
              <a:rPr lang="es-ES_tradnl" sz="4400" b="1">
                <a:solidFill>
                  <a:schemeClr val="bg1"/>
                </a:solidFill>
              </a:rPr>
              <a:t>   </a:t>
            </a:r>
            <a:r>
              <a:rPr lang="es-ES_tradnl" sz="4000" b="1">
                <a:solidFill>
                  <a:schemeClr val="bg1"/>
                </a:solidFill>
              </a:rPr>
              <a:t>BUENOS AIRES</a:t>
            </a:r>
          </a:p>
          <a:p>
            <a:pPr>
              <a:spcBef>
                <a:spcPct val="50000"/>
              </a:spcBef>
            </a:pPr>
            <a:r>
              <a:rPr lang="es-ES_tradnl" sz="4000" b="1">
                <a:solidFill>
                  <a:schemeClr val="bg1"/>
                </a:solidFill>
              </a:rPr>
              <a:t>INGRESOS BRUTOS</a:t>
            </a:r>
          </a:p>
          <a:p>
            <a:pPr>
              <a:spcBef>
                <a:spcPct val="50000"/>
              </a:spcBef>
            </a:pPr>
            <a:r>
              <a:rPr lang="es-ES_tradnl" sz="4000" b="1">
                <a:solidFill>
                  <a:schemeClr val="bg1"/>
                </a:solidFill>
              </a:rPr>
              <a:t>AGENTES DE PERCEPCIÓN</a:t>
            </a:r>
          </a:p>
          <a:p>
            <a:pPr>
              <a:spcBef>
                <a:spcPct val="50000"/>
              </a:spcBef>
            </a:pPr>
            <a:endParaRPr lang="es-ES_tradnl" sz="4000" b="1">
              <a:solidFill>
                <a:schemeClr val="bg1"/>
              </a:solidFill>
            </a:endParaRPr>
          </a:p>
          <a:p>
            <a:pPr>
              <a:spcBef>
                <a:spcPct val="50000"/>
              </a:spcBef>
            </a:pPr>
            <a:endParaRPr lang="es-ES_tradnl" sz="4000" b="1">
              <a:solidFill>
                <a:schemeClr val="bg1"/>
              </a:solidFill>
            </a:endParaRPr>
          </a:p>
          <a:p>
            <a:pPr algn="r">
              <a:spcBef>
                <a:spcPct val="50000"/>
              </a:spcBef>
            </a:pPr>
            <a:r>
              <a:rPr lang="es-ES_tradnl" sz="3000" b="1">
                <a:solidFill>
                  <a:srgbClr val="FFFF00"/>
                </a:solidFill>
              </a:rPr>
              <a:t>LIMITE AL REINTEGRO DE LA PERCEPCIÓN POR NOTA DE CRÉDITO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0"/>
                                  </p:stCondLst>
                                  <p:childTnLst>
                                    <p:set>
                                      <p:cBhvr>
                                        <p:cTn id="6" dur="1" fill="hold">
                                          <p:stCondLst>
                                            <p:cond delay="0"/>
                                          </p:stCondLst>
                                        </p:cTn>
                                        <p:tgtEl>
                                          <p:spTgt spid="39940"/>
                                        </p:tgtEl>
                                        <p:attrNameLst>
                                          <p:attrName>style.visibility</p:attrName>
                                        </p:attrNameLst>
                                      </p:cBhvr>
                                      <p:to>
                                        <p:strVal val="visible"/>
                                      </p:to>
                                    </p:set>
                                    <p:animEffect transition="in" filter="blinds(vertical)">
                                      <p:cBhvr>
                                        <p:cTn id="7" dur="500"/>
                                        <p:tgtEl>
                                          <p:spTgt spid="399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9390" name="Group 14"/>
          <p:cNvGraphicFramePr>
            <a:graphicFrameLocks noGrp="1"/>
          </p:cNvGraphicFramePr>
          <p:nvPr/>
        </p:nvGraphicFramePr>
        <p:xfrm>
          <a:off x="76200" y="536575"/>
          <a:ext cx="8915400" cy="3291840"/>
        </p:xfrm>
        <a:graphic>
          <a:graphicData uri="http://schemas.openxmlformats.org/drawingml/2006/table">
            <a:tbl>
              <a:tblPr/>
              <a:tblGrid>
                <a:gridCol w="8915400"/>
              </a:tblGrid>
              <a:tr h="3063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2000" b="0" i="0" u="none" strike="noStrike" cap="none" normalizeH="0" baseline="0" smtClean="0">
                          <a:ln>
                            <a:noFill/>
                          </a:ln>
                          <a:solidFill>
                            <a:srgbClr val="FFFF00"/>
                          </a:solidFill>
                          <a:effectLst/>
                          <a:latin typeface="Arial" charset="0"/>
                          <a:cs typeface="Times New Roman" pitchFamily="18" charset="0"/>
                        </a:rPr>
                        <a:t>III - REGIMEN GENERAL DE PERCEPCIONES. CONSIDERACIONES ESPECIALES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4813">
                <a:tc>
                  <a:txBody>
                    <a:bodyPr/>
                    <a:lstStyle/>
                    <a:p>
                      <a:pPr marL="533400" marR="0" lvl="0" indent="-533400" algn="just" defTabSz="914400" rtl="0" eaLnBrk="0" fontAlgn="base" latinLnBrk="0" hangingPunct="0">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bg1"/>
                          </a:solidFill>
                          <a:effectLst/>
                          <a:latin typeface="Arial" charset="0"/>
                          <a:cs typeface="Arial" charset="0"/>
                        </a:rPr>
                        <a:t>Se reglamenta un aspecto de interés. La alícuota de percepción a aplicar cuando la nota de crédito difiere (otro mes calendario) del momento en que se realizo la factura o documento equivalente. Donde, por la vigencia mensual del Padrón de Contribuyentes (que define una alícuota de percepción a cada uno de ellos), para el mes que se emite la nota de crédito, se asigna una alícuota distinta a la considerada en la factura.</a:t>
                      </a:r>
                    </a:p>
                    <a:p>
                      <a:pPr marL="533400" marR="0" lvl="0" indent="-533400" algn="just" defTabSz="914400" rtl="0" eaLnBrk="0" fontAlgn="base" latinLnBrk="0" hangingPunct="0">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bg1"/>
                          </a:solidFill>
                          <a:effectLst/>
                          <a:latin typeface="Arial" charset="0"/>
                          <a:cs typeface="Arial" charset="0"/>
                        </a:rPr>
                        <a:t>Para estos casos, se dispone que resulte de aplicación el porcentaje vigente al momento que se emitió la factura.</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nodeType="afterEffect">
                                  <p:stCondLst>
                                    <p:cond delay="0"/>
                                  </p:stCondLst>
                                  <p:childTnLst>
                                    <p:set>
                                      <p:cBhvr>
                                        <p:cTn id="6" dur="1" fill="hold">
                                          <p:stCondLst>
                                            <p:cond delay="0"/>
                                          </p:stCondLst>
                                        </p:cTn>
                                        <p:tgtEl>
                                          <p:spTgt spid="229390"/>
                                        </p:tgtEl>
                                        <p:attrNameLst>
                                          <p:attrName>style.visibility</p:attrName>
                                        </p:attrNameLst>
                                      </p:cBhvr>
                                      <p:to>
                                        <p:strVal val="visible"/>
                                      </p:to>
                                    </p:set>
                                    <p:animEffect transition="in" filter="barn(outHorizontal)">
                                      <p:cBhvr>
                                        <p:cTn id="7" dur="500"/>
                                        <p:tgtEl>
                                          <p:spTgt spid="2293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0414" name="Group 14"/>
          <p:cNvGraphicFramePr>
            <a:graphicFrameLocks noGrp="1"/>
          </p:cNvGraphicFramePr>
          <p:nvPr/>
        </p:nvGraphicFramePr>
        <p:xfrm>
          <a:off x="76200" y="536575"/>
          <a:ext cx="8915400" cy="3048000"/>
        </p:xfrm>
        <a:graphic>
          <a:graphicData uri="http://schemas.openxmlformats.org/drawingml/2006/table">
            <a:tbl>
              <a:tblPr/>
              <a:tblGrid>
                <a:gridCol w="8915400"/>
              </a:tblGrid>
              <a:tr h="3063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2000" b="0" i="0" u="none" strike="noStrike" cap="none" normalizeH="0" baseline="0" smtClean="0">
                          <a:ln>
                            <a:noFill/>
                          </a:ln>
                          <a:solidFill>
                            <a:srgbClr val="FFFF00"/>
                          </a:solidFill>
                          <a:effectLst/>
                          <a:latin typeface="Arial" charset="0"/>
                          <a:cs typeface="Times New Roman" pitchFamily="18" charset="0"/>
                        </a:rPr>
                        <a:t>IV - UN CAMBIO DE INTERES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4813">
                <a:tc>
                  <a:txBody>
                    <a:bodyPr/>
                    <a:lstStyle/>
                    <a:p>
                      <a:pPr marL="533400" marR="0" lvl="0" indent="-533400" algn="just" defTabSz="914400" rtl="0" eaLnBrk="0" fontAlgn="base" latinLnBrk="0" hangingPunct="0">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bg1"/>
                          </a:solidFill>
                          <a:effectLst/>
                          <a:latin typeface="Arial" charset="0"/>
                          <a:cs typeface="Arial" charset="0"/>
                        </a:rPr>
                        <a:t>Lo indicado resulta de carácter obligatoria. </a:t>
                      </a:r>
                    </a:p>
                    <a:p>
                      <a:pPr marL="533400" marR="0" lvl="0" indent="-533400" algn="just" defTabSz="914400" rtl="0" eaLnBrk="0" fontAlgn="base" latinLnBrk="0" hangingPunct="0">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bg1"/>
                          </a:solidFill>
                          <a:effectLst/>
                          <a:latin typeface="Arial" charset="0"/>
                          <a:cs typeface="Arial" charset="0"/>
                        </a:rPr>
                        <a:t>Cuando más arriba hicimos la comparación de lo normado con la opinión fiscal, comparamos una resolución de carácter obligatoria con una de carácter interpretativa. De ahora en más, esta ultima queda sin efecto por aplicación de una resolución de carácter específica y obligatoria. </a:t>
                      </a:r>
                    </a:p>
                    <a:p>
                      <a:pPr marL="533400" marR="0" lvl="0" indent="-533400" algn="just" defTabSz="914400" rtl="0" eaLnBrk="0" fontAlgn="base" latinLnBrk="0" hangingPunct="0">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bg1"/>
                          </a:solidFill>
                          <a:effectLst/>
                          <a:latin typeface="Arial" charset="0"/>
                          <a:cs typeface="Arial" charset="0"/>
                        </a:rPr>
                        <a:t>El omitir su cumplimiento como agentes de recaudación nos pondría frente a la figura tipificada por los artículos 51 y 53 del Código Fiscal, la omisión de actuar como agentes de recaudación.</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nodeType="afterEffect">
                                  <p:stCondLst>
                                    <p:cond delay="0"/>
                                  </p:stCondLst>
                                  <p:childTnLst>
                                    <p:set>
                                      <p:cBhvr>
                                        <p:cTn id="6" dur="1" fill="hold">
                                          <p:stCondLst>
                                            <p:cond delay="0"/>
                                          </p:stCondLst>
                                        </p:cTn>
                                        <p:tgtEl>
                                          <p:spTgt spid="230414"/>
                                        </p:tgtEl>
                                        <p:attrNameLst>
                                          <p:attrName>style.visibility</p:attrName>
                                        </p:attrNameLst>
                                      </p:cBhvr>
                                      <p:to>
                                        <p:strVal val="visible"/>
                                      </p:to>
                                    </p:set>
                                    <p:animEffect transition="in" filter="barn(outHorizontal)">
                                      <p:cBhvr>
                                        <p:cTn id="7" dur="500"/>
                                        <p:tgtEl>
                                          <p:spTgt spid="230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2458" name="Group 10"/>
          <p:cNvGraphicFramePr>
            <a:graphicFrameLocks noGrp="1"/>
          </p:cNvGraphicFramePr>
          <p:nvPr/>
        </p:nvGraphicFramePr>
        <p:xfrm>
          <a:off x="76200" y="304800"/>
          <a:ext cx="8915400" cy="6217920"/>
        </p:xfrm>
        <a:graphic>
          <a:graphicData uri="http://schemas.openxmlformats.org/drawingml/2006/table">
            <a:tbl>
              <a:tblPr/>
              <a:tblGrid>
                <a:gridCol w="8915400"/>
              </a:tblGrid>
              <a:tr h="3063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2000" b="0" i="0" u="none" strike="noStrike" cap="none" normalizeH="0" baseline="0" dirty="0" smtClean="0">
                          <a:ln>
                            <a:noFill/>
                          </a:ln>
                          <a:solidFill>
                            <a:srgbClr val="FFFF00"/>
                          </a:solidFill>
                          <a:effectLst/>
                          <a:latin typeface="Arial" charset="0"/>
                          <a:cs typeface="Times New Roman" pitchFamily="18" charset="0"/>
                        </a:rPr>
                        <a:t>V - REFORMA. GANADORES Y PERDEDORES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4813">
                <a:tc>
                  <a:txBody>
                    <a:bodyPr/>
                    <a:lstStyle/>
                    <a:p>
                      <a:pPr marL="533400" marR="0" lvl="0" indent="-533400" algn="just" defTabSz="914400" rtl="0" eaLnBrk="0" fontAlgn="base" latinLnBrk="0" hangingPunct="0">
                        <a:lnSpc>
                          <a:spcPct val="100000"/>
                        </a:lnSpc>
                        <a:spcBef>
                          <a:spcPct val="20000"/>
                        </a:spcBef>
                        <a:spcAft>
                          <a:spcPct val="0"/>
                        </a:spcAft>
                        <a:buClrTx/>
                        <a:buSzTx/>
                        <a:buFontTx/>
                        <a:buNone/>
                        <a:tabLst/>
                      </a:pPr>
                      <a:r>
                        <a:rPr kumimoji="0" lang="es-ES" sz="2000" b="0" i="0" u="none" strike="noStrike" cap="none" normalizeH="0" baseline="0" dirty="0" smtClean="0">
                          <a:ln>
                            <a:noFill/>
                          </a:ln>
                          <a:solidFill>
                            <a:schemeClr val="bg1"/>
                          </a:solidFill>
                          <a:effectLst/>
                          <a:latin typeface="Arial" charset="0"/>
                          <a:cs typeface="Arial" charset="0"/>
                        </a:rPr>
                        <a:t>1) La Agencia de Recaudación de la provincia de Buenos Aires, sin duda es la primera beneficiada. Se simplifica su trabajo, logrando un fácil control al no existir ajustes parciales. La percepción obedece a lo efectivamente facturado sin haber situaciones intermedias.</a:t>
                      </a:r>
                    </a:p>
                    <a:p>
                      <a:pPr marL="533400" marR="0" lvl="0" indent="-533400" algn="just" defTabSz="914400" rtl="0" eaLnBrk="0" fontAlgn="base" latinLnBrk="0" hangingPunct="0">
                        <a:lnSpc>
                          <a:spcPct val="100000"/>
                        </a:lnSpc>
                        <a:spcBef>
                          <a:spcPct val="20000"/>
                        </a:spcBef>
                        <a:spcAft>
                          <a:spcPct val="0"/>
                        </a:spcAft>
                        <a:buClrTx/>
                        <a:buSzTx/>
                        <a:buFontTx/>
                        <a:buNone/>
                        <a:tabLst/>
                      </a:pPr>
                      <a:endParaRPr kumimoji="0" lang="es-ES" sz="2000" b="0" i="0" u="none" strike="noStrike" cap="none" normalizeH="0" baseline="0" dirty="0" smtClean="0">
                        <a:ln>
                          <a:noFill/>
                        </a:ln>
                        <a:solidFill>
                          <a:schemeClr val="bg1"/>
                        </a:solidFill>
                        <a:effectLst/>
                        <a:latin typeface="Arial" charset="0"/>
                        <a:cs typeface="Arial" charset="0"/>
                      </a:endParaRPr>
                    </a:p>
                    <a:p>
                      <a:pPr marL="533400" marR="0" lvl="0" indent="-533400" algn="just" defTabSz="914400" rtl="0" eaLnBrk="0" fontAlgn="base" latinLnBrk="0" hangingPunct="0">
                        <a:lnSpc>
                          <a:spcPct val="100000"/>
                        </a:lnSpc>
                        <a:spcBef>
                          <a:spcPct val="20000"/>
                        </a:spcBef>
                        <a:spcAft>
                          <a:spcPct val="0"/>
                        </a:spcAft>
                        <a:buClrTx/>
                        <a:buSzTx/>
                        <a:buFontTx/>
                        <a:buNone/>
                        <a:tabLst/>
                      </a:pPr>
                      <a:r>
                        <a:rPr kumimoji="0" lang="es-ES" sz="2000" b="0" i="0" u="none" strike="noStrike" cap="none" normalizeH="0" baseline="0" dirty="0" smtClean="0">
                          <a:ln>
                            <a:noFill/>
                          </a:ln>
                          <a:solidFill>
                            <a:schemeClr val="bg1"/>
                          </a:solidFill>
                          <a:effectLst/>
                          <a:latin typeface="Arial" charset="0"/>
                          <a:cs typeface="Arial" charset="0"/>
                        </a:rPr>
                        <a:t>2) El agente de recaudación de ahora en más no realizara ajustes parciales. Si quiere que su cliente no pague una percepción en exceso tendrá que anular el 100% de lo facturado –en la medida de lo posible – y emitir una nueva.</a:t>
                      </a:r>
                    </a:p>
                    <a:p>
                      <a:pPr marL="533400" marR="0" lvl="0" indent="-533400" algn="just" defTabSz="914400" rtl="0" eaLnBrk="0" fontAlgn="base" latinLnBrk="0" hangingPunct="0">
                        <a:lnSpc>
                          <a:spcPct val="100000"/>
                        </a:lnSpc>
                        <a:spcBef>
                          <a:spcPct val="20000"/>
                        </a:spcBef>
                        <a:spcAft>
                          <a:spcPct val="0"/>
                        </a:spcAft>
                        <a:buClrTx/>
                        <a:buSzTx/>
                        <a:buFontTx/>
                        <a:buNone/>
                        <a:tabLst/>
                      </a:pPr>
                      <a:r>
                        <a:rPr kumimoji="0" lang="es-MX" sz="2000" b="0" i="0" u="none" strike="noStrike" cap="none" normalizeH="0" baseline="0" dirty="0" smtClean="0">
                          <a:ln>
                            <a:noFill/>
                          </a:ln>
                          <a:solidFill>
                            <a:schemeClr val="bg1">
                              <a:lumMod val="85000"/>
                            </a:schemeClr>
                          </a:solidFill>
                          <a:effectLst/>
                          <a:latin typeface="Arial" charset="0"/>
                          <a:cs typeface="Arial" charset="0"/>
                        </a:rPr>
                        <a:t>       </a:t>
                      </a:r>
                      <a:r>
                        <a:rPr kumimoji="0" lang="es-ES" sz="2000" b="0" i="0" u="none" strike="noStrike" cap="none" normalizeH="0" baseline="0" dirty="0" smtClean="0">
                          <a:ln>
                            <a:noFill/>
                          </a:ln>
                          <a:solidFill>
                            <a:schemeClr val="bg1">
                              <a:lumMod val="85000"/>
                            </a:schemeClr>
                          </a:solidFill>
                          <a:effectLst/>
                          <a:latin typeface="Arial" charset="0"/>
                          <a:cs typeface="Arial" charset="0"/>
                        </a:rPr>
                        <a:t>Complementariamente a ello traemos recordamos el procedimiento previsto el Código Fiscal, de resultar viable el reintegro de la percepción efectuada en exceso e ingresadas al Fisco, y por ello, necesitemos compensar dicho reintegro con futuras obligaciones:</a:t>
                      </a:r>
                    </a:p>
                    <a:p>
                      <a:pPr marL="533400" marR="0" lvl="0" indent="-533400" algn="just" defTabSz="914400" rtl="0" eaLnBrk="0" fontAlgn="base" latinLnBrk="0" hangingPunct="0">
                        <a:lnSpc>
                          <a:spcPct val="100000"/>
                        </a:lnSpc>
                        <a:spcBef>
                          <a:spcPct val="20000"/>
                        </a:spcBef>
                        <a:spcAft>
                          <a:spcPct val="0"/>
                        </a:spcAft>
                        <a:buClrTx/>
                        <a:buSzTx/>
                        <a:buFontTx/>
                        <a:buNone/>
                        <a:tabLst/>
                      </a:pPr>
                      <a:r>
                        <a:rPr kumimoji="0" lang="es-MX" sz="2000" b="0" i="0" u="none" strike="noStrike" cap="none" normalizeH="0" baseline="0" dirty="0" smtClean="0">
                          <a:ln>
                            <a:noFill/>
                          </a:ln>
                          <a:solidFill>
                            <a:schemeClr val="bg1">
                              <a:lumMod val="85000"/>
                            </a:schemeClr>
                          </a:solidFill>
                          <a:effectLst/>
                          <a:latin typeface="Arial" charset="0"/>
                          <a:cs typeface="Arial" charset="0"/>
                        </a:rPr>
                        <a:t>       </a:t>
                      </a:r>
                      <a:r>
                        <a:rPr kumimoji="0" lang="es-ES" sz="2000" b="0" i="0" u="none" strike="noStrike" cap="none" normalizeH="0" baseline="0" dirty="0" smtClean="0">
                          <a:ln>
                            <a:noFill/>
                          </a:ln>
                          <a:solidFill>
                            <a:schemeClr val="bg1">
                              <a:lumMod val="85000"/>
                            </a:schemeClr>
                          </a:solidFill>
                          <a:effectLst/>
                          <a:latin typeface="Arial" charset="0"/>
                          <a:cs typeface="Arial" charset="0"/>
                        </a:rPr>
                        <a:t>El ultimo párrafo del actual articulo 94 del Código Fiscal: “Los agentes de recaudación podrán compensar en operaciones posteriores, previa autorización de la autoridad de aplicación, lo ingresado en exceso por error en retenciones o percepciones efectuadas respecto del mismo gravamen a los mismos contribuyentes o responsables.”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nodeType="afterEffect">
                                  <p:stCondLst>
                                    <p:cond delay="0"/>
                                  </p:stCondLst>
                                  <p:childTnLst>
                                    <p:set>
                                      <p:cBhvr>
                                        <p:cTn id="6" dur="1" fill="hold">
                                          <p:stCondLst>
                                            <p:cond delay="0"/>
                                          </p:stCondLst>
                                        </p:cTn>
                                        <p:tgtEl>
                                          <p:spTgt spid="232458"/>
                                        </p:tgtEl>
                                        <p:attrNameLst>
                                          <p:attrName>style.visibility</p:attrName>
                                        </p:attrNameLst>
                                      </p:cBhvr>
                                      <p:to>
                                        <p:strVal val="visible"/>
                                      </p:to>
                                    </p:set>
                                    <p:animEffect transition="in" filter="barn(outHorizontal)">
                                      <p:cBhvr>
                                        <p:cTn id="7" dur="500"/>
                                        <p:tgtEl>
                                          <p:spTgt spid="2324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3483" name="Group 11"/>
          <p:cNvGraphicFramePr>
            <a:graphicFrameLocks noGrp="1"/>
          </p:cNvGraphicFramePr>
          <p:nvPr/>
        </p:nvGraphicFramePr>
        <p:xfrm>
          <a:off x="152400" y="1752600"/>
          <a:ext cx="8915400" cy="1859280"/>
        </p:xfrm>
        <a:graphic>
          <a:graphicData uri="http://schemas.openxmlformats.org/drawingml/2006/table">
            <a:tbl>
              <a:tblPr/>
              <a:tblGrid>
                <a:gridCol w="8915400"/>
              </a:tblGrid>
              <a:tr h="3063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2200" b="0" i="0" u="none" strike="noStrike" cap="none" normalizeH="0" baseline="0" smtClean="0">
                          <a:ln>
                            <a:noFill/>
                          </a:ln>
                          <a:solidFill>
                            <a:srgbClr val="FFFF00"/>
                          </a:solidFill>
                          <a:effectLst/>
                          <a:latin typeface="Arial" charset="0"/>
                          <a:cs typeface="Times New Roman" pitchFamily="18" charset="0"/>
                        </a:rPr>
                        <a:t>V - REFORMA. GANADORES Y PERDEDORES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4813">
                <a:tc>
                  <a:txBody>
                    <a:bodyPr/>
                    <a:lstStyle/>
                    <a:p>
                      <a:pPr marL="533400" marR="0" lvl="0" indent="-533400" algn="just" defTabSz="914400" rtl="0" eaLnBrk="0" fontAlgn="base" latinLnBrk="0" hangingPunct="0">
                        <a:lnSpc>
                          <a:spcPct val="100000"/>
                        </a:lnSpc>
                        <a:spcBef>
                          <a:spcPct val="20000"/>
                        </a:spcBef>
                        <a:spcAft>
                          <a:spcPct val="0"/>
                        </a:spcAft>
                        <a:buClrTx/>
                        <a:buSzTx/>
                        <a:buFontTx/>
                        <a:buNone/>
                        <a:tabLst/>
                      </a:pPr>
                      <a:r>
                        <a:rPr kumimoji="0" lang="es-ES" sz="2200" b="0" i="0" u="none" strike="noStrike" cap="none" normalizeH="0" baseline="0" smtClean="0">
                          <a:ln>
                            <a:noFill/>
                          </a:ln>
                          <a:solidFill>
                            <a:schemeClr val="bg1"/>
                          </a:solidFill>
                          <a:effectLst/>
                          <a:latin typeface="Arial" charset="0"/>
                          <a:cs typeface="Arial" charset="0"/>
                        </a:rPr>
                        <a:t>3) El contribuyente es el principal perjudicado con la reforma. Debe pagar el 100% de la percepción facturada, a pesar de las devoluciones, bonificaciones y descuentos obtenidos. Un mayor pago en concepto de percepciones soportadas.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nodeType="afterEffect">
                                  <p:stCondLst>
                                    <p:cond delay="0"/>
                                  </p:stCondLst>
                                  <p:childTnLst>
                                    <p:set>
                                      <p:cBhvr>
                                        <p:cTn id="6" dur="1" fill="hold">
                                          <p:stCondLst>
                                            <p:cond delay="0"/>
                                          </p:stCondLst>
                                        </p:cTn>
                                        <p:tgtEl>
                                          <p:spTgt spid="233483"/>
                                        </p:tgtEl>
                                        <p:attrNameLst>
                                          <p:attrName>style.visibility</p:attrName>
                                        </p:attrNameLst>
                                      </p:cBhvr>
                                      <p:to>
                                        <p:strVal val="visible"/>
                                      </p:to>
                                    </p:set>
                                    <p:animEffect transition="in" filter="barn(outHorizontal)">
                                      <p:cBhvr>
                                        <p:cTn id="7" dur="500"/>
                                        <p:tgtEl>
                                          <p:spTgt spid="233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4507" name="Group 11"/>
          <p:cNvGraphicFramePr>
            <a:graphicFrameLocks noGrp="1"/>
          </p:cNvGraphicFramePr>
          <p:nvPr/>
        </p:nvGraphicFramePr>
        <p:xfrm>
          <a:off x="152400" y="1752600"/>
          <a:ext cx="8915400" cy="1524000"/>
        </p:xfrm>
        <a:graphic>
          <a:graphicData uri="http://schemas.openxmlformats.org/drawingml/2006/table">
            <a:tbl>
              <a:tblPr/>
              <a:tblGrid>
                <a:gridCol w="8915400"/>
              </a:tblGrid>
              <a:tr h="3063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2200" b="0" i="0" u="none" strike="noStrike" cap="none" normalizeH="0" baseline="0" smtClean="0">
                          <a:ln>
                            <a:noFill/>
                          </a:ln>
                          <a:solidFill>
                            <a:srgbClr val="FFFF00"/>
                          </a:solidFill>
                          <a:effectLst/>
                          <a:latin typeface="Arial" charset="0"/>
                          <a:cs typeface="Times New Roman" pitchFamily="18" charset="0"/>
                        </a:rPr>
                        <a:t>VI - APLICACIÓN DE LA REFORMA </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4813">
                <a:tc>
                  <a:txBody>
                    <a:bodyPr/>
                    <a:lstStyle/>
                    <a:p>
                      <a:pPr marL="533400" marR="0" lvl="0" indent="-533400" algn="just" defTabSz="914400" rtl="0" eaLnBrk="0" fontAlgn="base" latinLnBrk="0" hangingPunct="0">
                        <a:lnSpc>
                          <a:spcPct val="100000"/>
                        </a:lnSpc>
                        <a:spcBef>
                          <a:spcPct val="20000"/>
                        </a:spcBef>
                        <a:spcAft>
                          <a:spcPct val="0"/>
                        </a:spcAft>
                        <a:buClrTx/>
                        <a:buSzTx/>
                        <a:buFontTx/>
                        <a:buNone/>
                        <a:tabLst/>
                      </a:pPr>
                      <a:r>
                        <a:rPr kumimoji="0" lang="es-ES" sz="2200" b="0" i="0" u="none" strike="noStrike" cap="none" normalizeH="0" baseline="0" smtClean="0">
                          <a:ln>
                            <a:noFill/>
                          </a:ln>
                          <a:solidFill>
                            <a:schemeClr val="bg1"/>
                          </a:solidFill>
                          <a:effectLst/>
                          <a:latin typeface="Arial" charset="0"/>
                          <a:cs typeface="Arial" charset="0"/>
                        </a:rPr>
                        <a:t>En función de lo previsto por la resolución normativa (ARBA) 10/2008, la nueva obligación resulta de aplicación a partir del 1º de marzo de 2008.</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nodeType="afterEffect">
                                  <p:stCondLst>
                                    <p:cond delay="0"/>
                                  </p:stCondLst>
                                  <p:childTnLst>
                                    <p:set>
                                      <p:cBhvr>
                                        <p:cTn id="6" dur="1" fill="hold">
                                          <p:stCondLst>
                                            <p:cond delay="0"/>
                                          </p:stCondLst>
                                        </p:cTn>
                                        <p:tgtEl>
                                          <p:spTgt spid="234507"/>
                                        </p:tgtEl>
                                        <p:attrNameLst>
                                          <p:attrName>style.visibility</p:attrName>
                                        </p:attrNameLst>
                                      </p:cBhvr>
                                      <p:to>
                                        <p:strVal val="visible"/>
                                      </p:to>
                                    </p:set>
                                    <p:animEffect transition="in" filter="barn(outHorizontal)">
                                      <p:cBhvr>
                                        <p:cTn id="7" dur="500"/>
                                        <p:tgtEl>
                                          <p:spTgt spid="234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p:cNvSpPr>
            <a:spLocks noChangeArrowheads="1"/>
          </p:cNvSpPr>
          <p:nvPr/>
        </p:nvSpPr>
        <p:spPr bwMode="auto">
          <a:xfrm>
            <a:off x="228600" y="1384300"/>
            <a:ext cx="8686800" cy="2654300"/>
          </a:xfrm>
          <a:prstGeom prst="rect">
            <a:avLst/>
          </a:prstGeom>
          <a:noFill/>
          <a:ln w="9525">
            <a:noFill/>
            <a:miter lim="800000"/>
            <a:headEnd/>
            <a:tailEnd/>
          </a:ln>
          <a:effectLst/>
        </p:spPr>
        <p:txBody>
          <a:bodyPr>
            <a:spAutoFit/>
          </a:bodyPr>
          <a:lstStyle/>
          <a:p>
            <a:pPr marL="342900" indent="-342900" algn="just">
              <a:spcBef>
                <a:spcPct val="20000"/>
              </a:spcBef>
            </a:pPr>
            <a:r>
              <a:rPr lang="es-ES" sz="2800">
                <a:solidFill>
                  <a:schemeClr val="bg1"/>
                </a:solidFill>
                <a:latin typeface="Arial" charset="0"/>
                <a:cs typeface="Times New Roman" pitchFamily="18" charset="0"/>
              </a:rPr>
              <a:t>A través de la resolución normativa 10/2008, ARBA establece disposiciones de carácter obligatoria, relacionadas con la procedencia –mediante la emisión de notas de crédito- del reintegro a nuestro clientes, de las percepciones efectuadas oportunamente.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9092">
                                            <p:txEl>
                                              <p:pRg st="0" end="0"/>
                                            </p:txEl>
                                          </p:spTgt>
                                        </p:tgtEl>
                                        <p:attrNameLst>
                                          <p:attrName>style.visibility</p:attrName>
                                        </p:attrNameLst>
                                      </p:cBhvr>
                                      <p:to>
                                        <p:strVal val="visible"/>
                                      </p:to>
                                    </p:set>
                                    <p:animEffect transition="in" filter="dissolve">
                                      <p:cBhvr>
                                        <p:cTn id="7" dur="500"/>
                                        <p:tgtEl>
                                          <p:spTgt spid="8909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2" grpId="0" build="p" autoUpdateAnimBg="0"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1443" name="Group 19"/>
          <p:cNvGraphicFramePr>
            <a:graphicFrameLocks noGrp="1"/>
          </p:cNvGraphicFramePr>
          <p:nvPr/>
        </p:nvGraphicFramePr>
        <p:xfrm>
          <a:off x="76200" y="536575"/>
          <a:ext cx="8915400" cy="2311400"/>
        </p:xfrm>
        <a:graphic>
          <a:graphicData uri="http://schemas.openxmlformats.org/drawingml/2006/table">
            <a:tbl>
              <a:tblPr/>
              <a:tblGrid>
                <a:gridCol w="8915400"/>
              </a:tblGrid>
              <a:tr h="3063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2200" b="0" i="0" u="none" strike="noStrike" cap="none" normalizeH="0" baseline="0" smtClean="0">
                          <a:ln>
                            <a:noFill/>
                          </a:ln>
                          <a:solidFill>
                            <a:srgbClr val="FFFF00"/>
                          </a:solidFill>
                          <a:effectLst/>
                          <a:latin typeface="Arial" charset="0"/>
                          <a:cs typeface="Times New Roman" pitchFamily="18" charset="0"/>
                        </a:rPr>
                        <a:t>I - NOTAS DE CREDITOS POR LA CUAL PROCEDE LA DEVOLUCION DE LA PERCEPCION</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49400">
                <a:tc>
                  <a:txBody>
                    <a:bodyPr/>
                    <a:lstStyle/>
                    <a:p>
                      <a:pPr marL="533400" marR="0" lvl="0" indent="-533400" algn="just" defTabSz="914400" rtl="0" eaLnBrk="0" fontAlgn="base" latinLnBrk="0" hangingPunct="0">
                        <a:lnSpc>
                          <a:spcPct val="100000"/>
                        </a:lnSpc>
                        <a:spcBef>
                          <a:spcPct val="20000"/>
                        </a:spcBef>
                        <a:spcAft>
                          <a:spcPct val="0"/>
                        </a:spcAft>
                        <a:buClrTx/>
                        <a:buSzTx/>
                        <a:buFontTx/>
                        <a:buNone/>
                        <a:tabLst/>
                      </a:pPr>
                      <a:r>
                        <a:rPr kumimoji="0" lang="es-ES" sz="2200" b="0" i="0" u="none" strike="noStrike" cap="none" normalizeH="0" baseline="0" smtClean="0">
                          <a:ln>
                            <a:noFill/>
                          </a:ln>
                          <a:solidFill>
                            <a:schemeClr val="bg1"/>
                          </a:solidFill>
                          <a:effectLst/>
                          <a:latin typeface="Arial" charset="0"/>
                          <a:cs typeface="Arial" charset="0"/>
                        </a:rPr>
                        <a:t>Con relación a los </a:t>
                      </a:r>
                      <a:r>
                        <a:rPr kumimoji="0" lang="es-ES" sz="2200" b="0" i="0" u="sng" strike="noStrike" cap="none" normalizeH="0" baseline="0" smtClean="0">
                          <a:ln>
                            <a:noFill/>
                          </a:ln>
                          <a:solidFill>
                            <a:schemeClr val="bg1"/>
                          </a:solidFill>
                          <a:effectLst/>
                          <a:latin typeface="Arial" charset="0"/>
                          <a:cs typeface="Arial" charset="0"/>
                        </a:rPr>
                        <a:t>regímenes generales</a:t>
                      </a:r>
                      <a:r>
                        <a:rPr kumimoji="0" lang="es-ES" sz="2200" b="0" i="0" u="none" strike="noStrike" cap="none" normalizeH="0" baseline="0" smtClean="0">
                          <a:ln>
                            <a:noFill/>
                          </a:ln>
                          <a:solidFill>
                            <a:schemeClr val="bg1"/>
                          </a:solidFill>
                          <a:effectLst/>
                          <a:latin typeface="Arial" charset="0"/>
                          <a:cs typeface="Arial" charset="0"/>
                        </a:rPr>
                        <a:t> y </a:t>
                      </a:r>
                      <a:r>
                        <a:rPr kumimoji="0" lang="es-ES" sz="2200" b="0" i="0" u="sng" strike="noStrike" cap="none" normalizeH="0" baseline="0" smtClean="0">
                          <a:ln>
                            <a:noFill/>
                          </a:ln>
                          <a:solidFill>
                            <a:schemeClr val="bg1"/>
                          </a:solidFill>
                          <a:effectLst/>
                          <a:latin typeface="Arial" charset="0"/>
                          <a:cs typeface="Arial" charset="0"/>
                        </a:rPr>
                        <a:t>regímenes específicos</a:t>
                      </a:r>
                      <a:r>
                        <a:rPr kumimoji="0" lang="es-ES" sz="2200" b="0" i="0" u="none" strike="noStrike" cap="none" normalizeH="0" baseline="0" smtClean="0">
                          <a:ln>
                            <a:noFill/>
                          </a:ln>
                          <a:solidFill>
                            <a:schemeClr val="bg1"/>
                          </a:solidFill>
                          <a:effectLst/>
                          <a:latin typeface="Arial" charset="0"/>
                          <a:cs typeface="Arial" charset="0"/>
                        </a:rPr>
                        <a:t> de percepción del impuesto sobre los ingresos brutos, ARBA dispone en que caso –únicamente- procede la anulación o adecuación de la percepción efectuada.</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nodeType="afterEffect">
                                  <p:stCondLst>
                                    <p:cond delay="0"/>
                                  </p:stCondLst>
                                  <p:childTnLst>
                                    <p:set>
                                      <p:cBhvr>
                                        <p:cTn id="6" dur="1" fill="hold">
                                          <p:stCondLst>
                                            <p:cond delay="0"/>
                                          </p:stCondLst>
                                        </p:cTn>
                                        <p:tgtEl>
                                          <p:spTgt spid="231443"/>
                                        </p:tgtEl>
                                        <p:attrNameLst>
                                          <p:attrName>style.visibility</p:attrName>
                                        </p:attrNameLst>
                                      </p:cBhvr>
                                      <p:to>
                                        <p:strVal val="visible"/>
                                      </p:to>
                                    </p:set>
                                    <p:animEffect transition="in" filter="barn(outHorizontal)">
                                      <p:cBhvr>
                                        <p:cTn id="7" dur="500"/>
                                        <p:tgtEl>
                                          <p:spTgt spid="2314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ChangeArrowheads="1"/>
          </p:cNvSpPr>
          <p:nvPr/>
        </p:nvSpPr>
        <p:spPr bwMode="auto">
          <a:xfrm>
            <a:off x="228600" y="2284413"/>
            <a:ext cx="8686800" cy="1373187"/>
          </a:xfrm>
          <a:prstGeom prst="rect">
            <a:avLst/>
          </a:prstGeom>
          <a:noFill/>
          <a:ln w="9525">
            <a:noFill/>
            <a:miter lim="800000"/>
            <a:headEnd/>
            <a:tailEnd/>
          </a:ln>
          <a:effectLst/>
        </p:spPr>
        <p:txBody>
          <a:bodyPr>
            <a:spAutoFit/>
          </a:bodyPr>
          <a:lstStyle/>
          <a:p>
            <a:pPr marL="342900" indent="-342900" algn="just">
              <a:spcBef>
                <a:spcPct val="20000"/>
              </a:spcBef>
            </a:pPr>
            <a:r>
              <a:rPr lang="es-ES" sz="2800">
                <a:solidFill>
                  <a:schemeClr val="bg1"/>
                </a:solidFill>
                <a:latin typeface="Arial" charset="0"/>
                <a:cs typeface="Times New Roman" pitchFamily="18" charset="0"/>
              </a:rPr>
              <a:t>A continuación compararemos, la nueva situación, con la tomada oportunamente, a través del Informe Técnico 104/1995.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25282">
                                            <p:txEl>
                                              <p:pRg st="0" end="0"/>
                                            </p:txEl>
                                          </p:spTgt>
                                        </p:tgtEl>
                                        <p:attrNameLst>
                                          <p:attrName>style.visibility</p:attrName>
                                        </p:attrNameLst>
                                      </p:cBhvr>
                                      <p:to>
                                        <p:strVal val="visible"/>
                                      </p:to>
                                    </p:set>
                                    <p:animEffect transition="in" filter="dissolve">
                                      <p:cBhvr>
                                        <p:cTn id="7" dur="500"/>
                                        <p:tgtEl>
                                          <p:spTgt spid="22528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2" grpId="0" build="p" autoUpdateAnimBg="0"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2003" name="Group 35"/>
          <p:cNvGraphicFramePr>
            <a:graphicFrameLocks noGrp="1"/>
          </p:cNvGraphicFramePr>
          <p:nvPr/>
        </p:nvGraphicFramePr>
        <p:xfrm>
          <a:off x="76200" y="1481138"/>
          <a:ext cx="8915400" cy="4767072"/>
        </p:xfrm>
        <a:graphic>
          <a:graphicData uri="http://schemas.openxmlformats.org/drawingml/2006/table">
            <a:tbl>
              <a:tblPr/>
              <a:tblGrid>
                <a:gridCol w="8915400"/>
              </a:tblGrid>
              <a:tr h="4032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2200" b="0" i="0" u="none" strike="noStrike" cap="none" normalizeH="0" baseline="0" dirty="0" smtClean="0">
                          <a:ln>
                            <a:noFill/>
                          </a:ln>
                          <a:solidFill>
                            <a:srgbClr val="FFFF00"/>
                          </a:solidFill>
                          <a:effectLst/>
                          <a:latin typeface="Arial" charset="0"/>
                          <a:cs typeface="Arial" charset="0"/>
                        </a:rPr>
                        <a:t>PROCEDENCIA DE LA DEVOLUCION –POR NOTAS DE CREDITOS- DE LAS PERCEPCIONES EFECTUADAS OPORTUNAMENTE</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ES" sz="2200" b="0" i="0" u="sng" strike="noStrike" cap="none" normalizeH="0" baseline="0" dirty="0" smtClean="0">
                          <a:ln>
                            <a:noFill/>
                          </a:ln>
                          <a:solidFill>
                            <a:schemeClr val="bg1"/>
                          </a:solidFill>
                          <a:effectLst/>
                          <a:latin typeface="Broadway BT" pitchFamily="82" charset="0"/>
                          <a:cs typeface="Arial" charset="0"/>
                        </a:rPr>
                        <a:t>Situación actual</a:t>
                      </a:r>
                      <a:r>
                        <a:rPr kumimoji="0" lang="es-ES" sz="2200" b="0" i="0" u="none" strike="noStrike" cap="none" normalizeH="0" baseline="0" dirty="0" smtClean="0">
                          <a:ln>
                            <a:noFill/>
                          </a:ln>
                          <a:solidFill>
                            <a:schemeClr val="bg1"/>
                          </a:solidFill>
                          <a:effectLst/>
                          <a:latin typeface="Arial" charset="0"/>
                          <a:cs typeface="Arial" charset="0"/>
                        </a:rPr>
                        <a:t>: Resolución Normativa 10/2008. Vigencia marzo/2008</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4813">
                <a:tc>
                  <a:txBody>
                    <a:bodyPr/>
                    <a:lstStyle/>
                    <a:p>
                      <a:pPr marL="533400" marR="0" lvl="0" indent="-533400" algn="just" defTabSz="914400" rtl="0" eaLnBrk="0" fontAlgn="base" latinLnBrk="0" hangingPunct="0">
                        <a:lnSpc>
                          <a:spcPct val="100000"/>
                        </a:lnSpc>
                        <a:spcBef>
                          <a:spcPct val="20000"/>
                        </a:spcBef>
                        <a:spcAft>
                          <a:spcPct val="0"/>
                        </a:spcAft>
                        <a:buClrTx/>
                        <a:buSzTx/>
                        <a:buFontTx/>
                        <a:buNone/>
                        <a:tabLst/>
                      </a:pPr>
                      <a:r>
                        <a:rPr kumimoji="0" lang="es-ES" sz="2200" b="0" i="0" u="none" strike="noStrike" cap="none" normalizeH="0" baseline="0" dirty="0" smtClean="0">
                          <a:ln>
                            <a:noFill/>
                          </a:ln>
                          <a:solidFill>
                            <a:schemeClr val="bg1"/>
                          </a:solidFill>
                          <a:effectLst/>
                          <a:latin typeface="Arial" charset="0"/>
                          <a:cs typeface="Arial" charset="0"/>
                        </a:rPr>
                        <a:t>La liquidación de la percepción para su devolución al sujeto percibido procederá, </a:t>
                      </a:r>
                      <a:r>
                        <a:rPr kumimoji="0" lang="es-ES" sz="2200" b="1" i="0" u="none" strike="noStrike" cap="none" normalizeH="0" baseline="0" dirty="0" smtClean="0">
                          <a:ln>
                            <a:noFill/>
                          </a:ln>
                          <a:solidFill>
                            <a:schemeClr val="bg1"/>
                          </a:solidFill>
                          <a:effectLst/>
                          <a:latin typeface="Arial" charset="0"/>
                          <a:cs typeface="Arial" charset="0"/>
                        </a:rPr>
                        <a:t>únicamente</a:t>
                      </a:r>
                      <a:r>
                        <a:rPr kumimoji="0" lang="es-ES" sz="2200" b="0" i="0" u="none" strike="noStrike" cap="none" normalizeH="0" baseline="0" dirty="0" smtClean="0">
                          <a:ln>
                            <a:noFill/>
                          </a:ln>
                          <a:solidFill>
                            <a:schemeClr val="bg1"/>
                          </a:solidFill>
                          <a:effectLst/>
                          <a:latin typeface="Arial" charset="0"/>
                          <a:cs typeface="Arial" charset="0"/>
                        </a:rPr>
                        <a:t>, cuando las notas de crédito se emitan:</a:t>
                      </a:r>
                    </a:p>
                    <a:p>
                      <a:pPr marL="533400" marR="0" lvl="0" indent="-533400" algn="just" defTabSz="914400" rtl="0" eaLnBrk="0" fontAlgn="base" latinLnBrk="0" hangingPunct="0">
                        <a:lnSpc>
                          <a:spcPct val="100000"/>
                        </a:lnSpc>
                        <a:spcBef>
                          <a:spcPct val="20000"/>
                        </a:spcBef>
                        <a:spcAft>
                          <a:spcPct val="0"/>
                        </a:spcAft>
                        <a:buClrTx/>
                        <a:buSzTx/>
                        <a:buFontTx/>
                        <a:buNone/>
                        <a:tabLst/>
                      </a:pPr>
                      <a:r>
                        <a:rPr kumimoji="0" lang="es-ES" sz="2200" b="0" i="0" u="none" strike="noStrike" cap="none" normalizeH="0" baseline="0" dirty="0" smtClean="0">
                          <a:ln>
                            <a:noFill/>
                          </a:ln>
                          <a:solidFill>
                            <a:schemeClr val="bg1"/>
                          </a:solidFill>
                          <a:effectLst/>
                          <a:latin typeface="Arial" charset="0"/>
                          <a:cs typeface="Arial" charset="0"/>
                        </a:rPr>
                        <a:t>1.- Como consecuencia de la </a:t>
                      </a:r>
                      <a:r>
                        <a:rPr kumimoji="0" lang="es-ES" sz="2200" b="0" i="0" u="sng" strike="noStrike" cap="none" normalizeH="0" baseline="0" dirty="0" smtClean="0">
                          <a:ln>
                            <a:noFill/>
                          </a:ln>
                          <a:solidFill>
                            <a:schemeClr val="bg1"/>
                          </a:solidFill>
                          <a:effectLst/>
                          <a:latin typeface="Arial" charset="0"/>
                          <a:cs typeface="Arial" charset="0"/>
                        </a:rPr>
                        <a:t>anulación total </a:t>
                      </a:r>
                      <a:r>
                        <a:rPr kumimoji="0" lang="es-ES" sz="2200" b="0" i="0" u="none" strike="noStrike" cap="none" normalizeH="0" baseline="0" dirty="0" smtClean="0">
                          <a:ln>
                            <a:noFill/>
                          </a:ln>
                          <a:solidFill>
                            <a:schemeClr val="bg1"/>
                          </a:solidFill>
                          <a:effectLst/>
                          <a:latin typeface="Arial" charset="0"/>
                          <a:cs typeface="Arial" charset="0"/>
                        </a:rPr>
                        <a:t>de la operación instrumentada mediante la emisión anterior de la factura o documento equivalente o,</a:t>
                      </a:r>
                    </a:p>
                    <a:p>
                      <a:pPr marL="533400" marR="0" lvl="0" indent="-533400" algn="just" defTabSz="914400" rtl="0" eaLnBrk="0" fontAlgn="base" latinLnBrk="0" hangingPunct="0">
                        <a:lnSpc>
                          <a:spcPct val="100000"/>
                        </a:lnSpc>
                        <a:spcBef>
                          <a:spcPct val="20000"/>
                        </a:spcBef>
                        <a:spcAft>
                          <a:spcPct val="0"/>
                        </a:spcAft>
                        <a:buClrTx/>
                        <a:buSzTx/>
                        <a:buFontTx/>
                        <a:buNone/>
                        <a:tabLst/>
                      </a:pPr>
                      <a:r>
                        <a:rPr kumimoji="0" lang="es-ES" sz="2200" b="0" i="0" u="none" strike="noStrike" cap="none" normalizeH="0" baseline="0" dirty="0" smtClean="0">
                          <a:ln>
                            <a:noFill/>
                          </a:ln>
                          <a:solidFill>
                            <a:schemeClr val="bg1"/>
                          </a:solidFill>
                          <a:effectLst/>
                          <a:latin typeface="Arial" charset="0"/>
                          <a:cs typeface="Arial" charset="0"/>
                        </a:rPr>
                        <a:t>2.- Para efectuar un ajuste del importe de la percepción oportunamente practicada, por haber resultado errónea su liquidación.</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nodeType="afterEffect">
                                  <p:stCondLst>
                                    <p:cond delay="0"/>
                                  </p:stCondLst>
                                  <p:childTnLst>
                                    <p:set>
                                      <p:cBhvr>
                                        <p:cTn id="6" dur="1" fill="hold">
                                          <p:stCondLst>
                                            <p:cond delay="0"/>
                                          </p:stCondLst>
                                        </p:cTn>
                                        <p:tgtEl>
                                          <p:spTgt spid="212003"/>
                                        </p:tgtEl>
                                        <p:attrNameLst>
                                          <p:attrName>style.visibility</p:attrName>
                                        </p:attrNameLst>
                                      </p:cBhvr>
                                      <p:to>
                                        <p:strVal val="visible"/>
                                      </p:to>
                                    </p:set>
                                    <p:animEffect transition="in" filter="barn(outHorizontal)">
                                      <p:cBhvr>
                                        <p:cTn id="7" dur="500"/>
                                        <p:tgtEl>
                                          <p:spTgt spid="2120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6325" name="Group 21"/>
          <p:cNvGraphicFramePr>
            <a:graphicFrameLocks noGrp="1"/>
          </p:cNvGraphicFramePr>
          <p:nvPr/>
        </p:nvGraphicFramePr>
        <p:xfrm>
          <a:off x="76200" y="152400"/>
          <a:ext cx="8915400" cy="6443472"/>
        </p:xfrm>
        <a:graphic>
          <a:graphicData uri="http://schemas.openxmlformats.org/drawingml/2006/table">
            <a:tbl>
              <a:tblPr/>
              <a:tblGrid>
                <a:gridCol w="8915400"/>
              </a:tblGrid>
              <a:tr h="4032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2200" b="0" i="0" u="none" strike="noStrike" cap="none" normalizeH="0" baseline="0" smtClean="0">
                          <a:ln>
                            <a:noFill/>
                          </a:ln>
                          <a:solidFill>
                            <a:srgbClr val="FFFF00"/>
                          </a:solidFill>
                          <a:effectLst/>
                          <a:latin typeface="Arial" charset="0"/>
                          <a:cs typeface="Arial" charset="0"/>
                        </a:rPr>
                        <a:t>PROCEDENCIA DE LA DEVOLUCION –POR NOTAS DE CREDITOS- DE LAS PERCEPCIONES EFECTUADAS OPORTUNAMENTE</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388">
                <a:tc>
                  <a:txBody>
                    <a:bodyPr/>
                    <a:lstStyle/>
                    <a:p>
                      <a:pPr marL="0" marR="0" lvl="0" indent="0" algn="just" defTabSz="914400" rtl="0" eaLnBrk="0" fontAlgn="base" latinLnBrk="0" hangingPunct="0">
                        <a:lnSpc>
                          <a:spcPct val="100000"/>
                        </a:lnSpc>
                        <a:spcBef>
                          <a:spcPct val="20000"/>
                        </a:spcBef>
                        <a:spcAft>
                          <a:spcPct val="0"/>
                        </a:spcAft>
                        <a:buClrTx/>
                        <a:buSzTx/>
                        <a:buFontTx/>
                        <a:buNone/>
                        <a:tabLst/>
                      </a:pPr>
                      <a:r>
                        <a:rPr kumimoji="0" lang="es-ES" sz="2200" b="0" i="0" u="sng" strike="noStrike" cap="none" normalizeH="0" baseline="0" smtClean="0">
                          <a:ln>
                            <a:noFill/>
                          </a:ln>
                          <a:solidFill>
                            <a:schemeClr val="bg1"/>
                          </a:solidFill>
                          <a:effectLst/>
                          <a:latin typeface="Broadway BT" pitchFamily="82" charset="0"/>
                          <a:cs typeface="Arial" charset="0"/>
                        </a:rPr>
                        <a:t>Situación anterior: Opinión fiscal</a:t>
                      </a:r>
                      <a:r>
                        <a:rPr kumimoji="0" lang="es-ES" sz="2200" b="0" i="0" u="none" strike="noStrike" cap="none" normalizeH="0" baseline="0" smtClean="0">
                          <a:ln>
                            <a:noFill/>
                          </a:ln>
                          <a:solidFill>
                            <a:schemeClr val="bg1"/>
                          </a:solidFill>
                          <a:effectLst/>
                          <a:latin typeface="Arial" charset="0"/>
                          <a:cs typeface="Arial" charset="0"/>
                        </a:rPr>
                        <a:t>: Informe (DTT) 104/1995</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4813">
                <a:tc>
                  <a:txBody>
                    <a:bodyPr/>
                    <a:lstStyle/>
                    <a:p>
                      <a:pPr marL="533400" marR="0" lvl="0" indent="-533400" algn="just" defTabSz="914400" rtl="0" eaLnBrk="0" fontAlgn="base" latinLnBrk="0" hangingPunct="0">
                        <a:lnSpc>
                          <a:spcPct val="100000"/>
                        </a:lnSpc>
                        <a:spcBef>
                          <a:spcPct val="20000"/>
                        </a:spcBef>
                        <a:spcAft>
                          <a:spcPct val="0"/>
                        </a:spcAft>
                        <a:buClrTx/>
                        <a:buSzTx/>
                        <a:buFontTx/>
                        <a:buNone/>
                        <a:tabLst/>
                      </a:pPr>
                      <a:r>
                        <a:rPr kumimoji="0" lang="es-ES" sz="2200" b="0" i="0" u="none" strike="noStrike" cap="none" normalizeH="0" baseline="0" smtClean="0">
                          <a:ln>
                            <a:noFill/>
                          </a:ln>
                          <a:solidFill>
                            <a:schemeClr val="bg1"/>
                          </a:solidFill>
                          <a:effectLst/>
                          <a:latin typeface="Arial" charset="0"/>
                          <a:cs typeface="Arial" charset="0"/>
                        </a:rPr>
                        <a:t>Las devoluciones, bonificaciones y descuentos son técnicamente deducciones de la base imponible, es decir montos que habrán de detraerse de los ingresos brutos gravables para establecer los ingresos brutos gravados y sobre ellos aplicar la alícuota correspondiente para liquidar el impuesto a pagarse.</a:t>
                      </a:r>
                    </a:p>
                    <a:p>
                      <a:pPr marL="533400" marR="0" lvl="0" indent="-533400" algn="just" defTabSz="914400" rtl="0" eaLnBrk="0" fontAlgn="base" latinLnBrk="0" hangingPunct="0">
                        <a:lnSpc>
                          <a:spcPct val="100000"/>
                        </a:lnSpc>
                        <a:spcBef>
                          <a:spcPct val="20000"/>
                        </a:spcBef>
                        <a:spcAft>
                          <a:spcPct val="0"/>
                        </a:spcAft>
                        <a:buClrTx/>
                        <a:buSzTx/>
                        <a:buFontTx/>
                        <a:buNone/>
                        <a:tabLst/>
                      </a:pPr>
                      <a:r>
                        <a:rPr kumimoji="0" lang="es-ES" sz="2200" b="0" i="0" u="none" strike="noStrike" cap="none" normalizeH="0" baseline="0" smtClean="0">
                          <a:ln>
                            <a:noFill/>
                          </a:ln>
                          <a:solidFill>
                            <a:schemeClr val="bg1"/>
                          </a:solidFill>
                          <a:effectLst/>
                          <a:latin typeface="Arial" charset="0"/>
                          <a:cs typeface="Arial" charset="0"/>
                        </a:rPr>
                        <a:t>Es opinión de este departamento que si las normativas que regulan el régimen de percepción autorizan la detracción de los conceptos en cuestión (devoluciones, bonificaciones y descuentos), </a:t>
                      </a:r>
                      <a:r>
                        <a:rPr kumimoji="0" lang="es-ES" sz="2200" b="0" i="0" u="sng" strike="noStrike" cap="none" normalizeH="0" baseline="0" smtClean="0">
                          <a:ln>
                            <a:noFill/>
                          </a:ln>
                          <a:solidFill>
                            <a:schemeClr val="bg1"/>
                          </a:solidFill>
                          <a:effectLst/>
                          <a:latin typeface="Arial" charset="0"/>
                          <a:cs typeface="Arial" charset="0"/>
                        </a:rPr>
                        <a:t>debe aceptarse</a:t>
                      </a:r>
                      <a:r>
                        <a:rPr kumimoji="0" lang="es-ES" sz="2200" b="0" i="0" u="none" strike="noStrike" cap="none" normalizeH="0" baseline="0" smtClean="0">
                          <a:ln>
                            <a:noFill/>
                          </a:ln>
                          <a:solidFill>
                            <a:schemeClr val="bg1"/>
                          </a:solidFill>
                          <a:effectLst/>
                          <a:latin typeface="Arial" charset="0"/>
                          <a:cs typeface="Arial" charset="0"/>
                        </a:rPr>
                        <a:t>, a los fines del régimen de percepción, la emisión de las notas de crédito.</a:t>
                      </a:r>
                    </a:p>
                    <a:p>
                      <a:pPr marL="533400" marR="0" lvl="0" indent="-533400" algn="just" defTabSz="914400" rtl="0" eaLnBrk="0" fontAlgn="base" latinLnBrk="0" hangingPunct="0">
                        <a:lnSpc>
                          <a:spcPct val="100000"/>
                        </a:lnSpc>
                        <a:spcBef>
                          <a:spcPct val="20000"/>
                        </a:spcBef>
                        <a:spcAft>
                          <a:spcPct val="0"/>
                        </a:spcAft>
                        <a:buClrTx/>
                        <a:buSzTx/>
                        <a:buFontTx/>
                        <a:buNone/>
                        <a:tabLst/>
                      </a:pPr>
                      <a:r>
                        <a:rPr kumimoji="0" lang="es-ES" sz="2200" b="0" i="0" u="none" strike="noStrike" cap="none" normalizeH="0" baseline="0" smtClean="0">
                          <a:ln>
                            <a:noFill/>
                          </a:ln>
                          <a:solidFill>
                            <a:schemeClr val="bg1"/>
                          </a:solidFill>
                          <a:effectLst/>
                          <a:latin typeface="Arial" charset="0"/>
                          <a:cs typeface="Arial" charset="0"/>
                        </a:rPr>
                        <a:t>En estos supuestos debe otorgarse a la nota de crédito categoría equivalente a la de la factura, y en consecuencia deberá consignarse, en forma discriminada, la suma acreditada con más la percepción correspondiente.</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nodeType="afterEffect">
                                  <p:stCondLst>
                                    <p:cond delay="0"/>
                                  </p:stCondLst>
                                  <p:childTnLst>
                                    <p:set>
                                      <p:cBhvr>
                                        <p:cTn id="6" dur="1" fill="hold">
                                          <p:stCondLst>
                                            <p:cond delay="0"/>
                                          </p:stCondLst>
                                        </p:cTn>
                                        <p:tgtEl>
                                          <p:spTgt spid="226325"/>
                                        </p:tgtEl>
                                        <p:attrNameLst>
                                          <p:attrName>style.visibility</p:attrName>
                                        </p:attrNameLst>
                                      </p:cBhvr>
                                      <p:to>
                                        <p:strVal val="visible"/>
                                      </p:to>
                                    </p:set>
                                    <p:animEffect transition="in" filter="barn(outHorizontal)">
                                      <p:cBhvr>
                                        <p:cTn id="7" dur="500"/>
                                        <p:tgtEl>
                                          <p:spTgt spid="2263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7348" name="Group 20"/>
          <p:cNvGraphicFramePr>
            <a:graphicFrameLocks noGrp="1"/>
          </p:cNvGraphicFramePr>
          <p:nvPr/>
        </p:nvGraphicFramePr>
        <p:xfrm>
          <a:off x="76200" y="693738"/>
          <a:ext cx="8915400" cy="4114800"/>
        </p:xfrm>
        <a:graphic>
          <a:graphicData uri="http://schemas.openxmlformats.org/drawingml/2006/table">
            <a:tbl>
              <a:tblPr/>
              <a:tblGrid>
                <a:gridCol w="8915400"/>
              </a:tblGrid>
              <a:tr h="404813">
                <a:tc>
                  <a:txBody>
                    <a:bodyPr/>
                    <a:lstStyle/>
                    <a:p>
                      <a:pPr marL="533400" marR="0" lvl="0" indent="-533400" algn="just" defTabSz="914400" rtl="0" eaLnBrk="0" fontAlgn="base" latinLnBrk="0" hangingPunct="0">
                        <a:lnSpc>
                          <a:spcPct val="100000"/>
                        </a:lnSpc>
                        <a:spcBef>
                          <a:spcPct val="20000"/>
                        </a:spcBef>
                        <a:spcAft>
                          <a:spcPct val="0"/>
                        </a:spcAft>
                        <a:buClrTx/>
                        <a:buSzTx/>
                        <a:buFontTx/>
                        <a:buNone/>
                        <a:tabLst/>
                      </a:pPr>
                      <a:r>
                        <a:rPr kumimoji="0" lang="es-ES" sz="2200" b="0" i="0" u="none" strike="noStrike" cap="none" normalizeH="0" baseline="0" smtClean="0">
                          <a:ln>
                            <a:noFill/>
                          </a:ln>
                          <a:solidFill>
                            <a:srgbClr val="FFFF00"/>
                          </a:solidFill>
                          <a:effectLst/>
                          <a:latin typeface="Arial" charset="0"/>
                          <a:cs typeface="Arial" charset="0"/>
                        </a:rPr>
                        <a:t>Observaciones:</a:t>
                      </a:r>
                      <a:endParaRPr kumimoji="0" lang="es-MX" sz="2200" b="0" i="0" u="none" strike="noStrike" cap="none" normalizeH="0" baseline="0" smtClean="0">
                        <a:ln>
                          <a:noFill/>
                        </a:ln>
                        <a:solidFill>
                          <a:srgbClr val="FFFF00"/>
                        </a:solidFill>
                        <a:effectLst/>
                        <a:latin typeface="Arial" charset="0"/>
                        <a:cs typeface="Arial" charset="0"/>
                      </a:endParaRPr>
                    </a:p>
                    <a:p>
                      <a:pPr marL="533400" marR="0" lvl="0" indent="-533400" algn="just" defTabSz="914400" rtl="0" eaLnBrk="0" fontAlgn="base" latinLnBrk="0" hangingPunct="0">
                        <a:lnSpc>
                          <a:spcPct val="100000"/>
                        </a:lnSpc>
                        <a:spcBef>
                          <a:spcPct val="20000"/>
                        </a:spcBef>
                        <a:spcAft>
                          <a:spcPct val="0"/>
                        </a:spcAft>
                        <a:buClrTx/>
                        <a:buSzTx/>
                        <a:buFontTx/>
                        <a:buNone/>
                        <a:tabLst/>
                      </a:pPr>
                      <a:endParaRPr kumimoji="0" lang="es-MX" sz="2200" b="0" i="0" u="none" strike="noStrike" cap="none" normalizeH="0" baseline="0" smtClean="0">
                        <a:ln>
                          <a:noFill/>
                        </a:ln>
                        <a:solidFill>
                          <a:srgbClr val="FFFF00"/>
                        </a:solidFill>
                        <a:effectLst/>
                        <a:latin typeface="Arial" charset="0"/>
                        <a:cs typeface="Arial" charset="0"/>
                      </a:endParaRPr>
                    </a:p>
                    <a:p>
                      <a:pPr marL="533400" marR="0" lvl="0" indent="-533400" algn="just" defTabSz="914400" rtl="0" eaLnBrk="0" fontAlgn="base" latinLnBrk="0" hangingPunct="0">
                        <a:lnSpc>
                          <a:spcPct val="100000"/>
                        </a:lnSpc>
                        <a:spcBef>
                          <a:spcPct val="20000"/>
                        </a:spcBef>
                        <a:spcAft>
                          <a:spcPct val="0"/>
                        </a:spcAft>
                        <a:buClrTx/>
                        <a:buSzTx/>
                        <a:buFontTx/>
                        <a:buNone/>
                        <a:tabLst/>
                      </a:pPr>
                      <a:r>
                        <a:rPr kumimoji="0" lang="es-ES" sz="2200" b="0" i="0" u="none" strike="noStrike" cap="none" normalizeH="0" baseline="0" smtClean="0">
                          <a:ln>
                            <a:noFill/>
                          </a:ln>
                          <a:solidFill>
                            <a:schemeClr val="bg1"/>
                          </a:solidFill>
                          <a:effectLst/>
                          <a:latin typeface="Arial" charset="0"/>
                          <a:cs typeface="Arial" charset="0"/>
                        </a:rPr>
                        <a:t>Anterior a la reforma: Con un criterio basado en lo previsto en el Código fiscal, la Autoridad de Aplicación entendía viable la emisión de la nota de crédito en aras de corregir las percepciones efectuadas en exceso.</a:t>
                      </a:r>
                    </a:p>
                    <a:p>
                      <a:pPr marL="533400" marR="0" lvl="0" indent="-533400" algn="just" defTabSz="914400" rtl="0" eaLnBrk="0" fontAlgn="base" latinLnBrk="0" hangingPunct="0">
                        <a:lnSpc>
                          <a:spcPct val="100000"/>
                        </a:lnSpc>
                        <a:spcBef>
                          <a:spcPct val="20000"/>
                        </a:spcBef>
                        <a:spcAft>
                          <a:spcPct val="0"/>
                        </a:spcAft>
                        <a:buClrTx/>
                        <a:buSzTx/>
                        <a:buFontTx/>
                        <a:buNone/>
                        <a:tabLst/>
                      </a:pPr>
                      <a:r>
                        <a:rPr kumimoji="0" lang="es-ES" sz="2200" b="0" i="0" u="none" strike="noStrike" cap="none" normalizeH="0" baseline="0" smtClean="0">
                          <a:ln>
                            <a:noFill/>
                          </a:ln>
                          <a:solidFill>
                            <a:schemeClr val="bg1"/>
                          </a:solidFill>
                          <a:effectLst/>
                          <a:latin typeface="Arial" charset="0"/>
                          <a:cs typeface="Arial" charset="0"/>
                        </a:rPr>
                        <a:t>De ahora en más: Se establece dos (2) únicas situaciones donde procede el ajuste en menos de las percepciones efectuadas. </a:t>
                      </a:r>
                    </a:p>
                    <a:p>
                      <a:pPr marL="533400" marR="0" lvl="0" indent="-533400" algn="just" defTabSz="914400" rtl="0" eaLnBrk="0" fontAlgn="base" latinLnBrk="0" hangingPunct="0">
                        <a:lnSpc>
                          <a:spcPct val="100000"/>
                        </a:lnSpc>
                        <a:spcBef>
                          <a:spcPct val="20000"/>
                        </a:spcBef>
                        <a:spcAft>
                          <a:spcPct val="0"/>
                        </a:spcAft>
                        <a:buClrTx/>
                        <a:buSzTx/>
                        <a:buFontTx/>
                        <a:buNone/>
                        <a:tabLst/>
                      </a:pPr>
                      <a:endParaRPr kumimoji="0" lang="es-ES" sz="2200" b="0" i="0" u="none" strike="noStrike" cap="none" normalizeH="0" baseline="0" smtClean="0">
                        <a:ln>
                          <a:noFill/>
                        </a:ln>
                        <a:solidFill>
                          <a:schemeClr val="bg1"/>
                        </a:solidFill>
                        <a:effectLst/>
                        <a:latin typeface="Arial" charset="0"/>
                        <a:cs typeface="Arial" charset="0"/>
                      </a:endParaRPr>
                    </a:p>
                    <a:p>
                      <a:pPr marL="533400" marR="0" lvl="0" indent="-533400" algn="just" defTabSz="914400" rtl="0" eaLnBrk="0" fontAlgn="base" latinLnBrk="0" hangingPunct="0">
                        <a:lnSpc>
                          <a:spcPct val="100000"/>
                        </a:lnSpc>
                        <a:spcBef>
                          <a:spcPct val="20000"/>
                        </a:spcBef>
                        <a:spcAft>
                          <a:spcPct val="0"/>
                        </a:spcAft>
                        <a:buClrTx/>
                        <a:buSzTx/>
                        <a:buFontTx/>
                        <a:buNone/>
                        <a:tabLst/>
                      </a:pPr>
                      <a:r>
                        <a:rPr kumimoji="0" lang="es-ES" sz="2200" b="0" i="0" u="none" strike="noStrike" cap="none" normalizeH="0" baseline="0" smtClean="0">
                          <a:ln>
                            <a:noFill/>
                          </a:ln>
                          <a:solidFill>
                            <a:schemeClr val="bg1"/>
                          </a:solidFill>
                          <a:effectLst/>
                          <a:latin typeface="Arial" charset="0"/>
                          <a:cs typeface="Arial" charset="0"/>
                        </a:rPr>
                        <a:t>Se pasa de un criterio técnicamente razonable, a una cuestión arbitraria, cuya aplicación resulta de carácter obligatoria.</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nodeType="afterEffect">
                                  <p:stCondLst>
                                    <p:cond delay="0"/>
                                  </p:stCondLst>
                                  <p:childTnLst>
                                    <p:set>
                                      <p:cBhvr>
                                        <p:cTn id="6" dur="1" fill="hold">
                                          <p:stCondLst>
                                            <p:cond delay="0"/>
                                          </p:stCondLst>
                                        </p:cTn>
                                        <p:tgtEl>
                                          <p:spTgt spid="227348"/>
                                        </p:tgtEl>
                                        <p:attrNameLst>
                                          <p:attrName>style.visibility</p:attrName>
                                        </p:attrNameLst>
                                      </p:cBhvr>
                                      <p:to>
                                        <p:strVal val="visible"/>
                                      </p:to>
                                    </p:set>
                                    <p:animEffect transition="in" filter="barn(outHorizontal)">
                                      <p:cBhvr>
                                        <p:cTn id="7" dur="500"/>
                                        <p:tgtEl>
                                          <p:spTgt spid="2273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4047" name="Group 31"/>
          <p:cNvGraphicFramePr>
            <a:graphicFrameLocks noGrp="1"/>
          </p:cNvGraphicFramePr>
          <p:nvPr/>
        </p:nvGraphicFramePr>
        <p:xfrm>
          <a:off x="76200" y="536575"/>
          <a:ext cx="8915400" cy="5797296"/>
        </p:xfrm>
        <a:graphic>
          <a:graphicData uri="http://schemas.openxmlformats.org/drawingml/2006/table">
            <a:tbl>
              <a:tblPr/>
              <a:tblGrid>
                <a:gridCol w="8915400"/>
              </a:tblGrid>
              <a:tr h="3063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2200" b="0" i="0" u="none" strike="noStrike" cap="none" normalizeH="0" baseline="0" smtClean="0">
                          <a:ln>
                            <a:noFill/>
                          </a:ln>
                          <a:solidFill>
                            <a:srgbClr val="FFFF00"/>
                          </a:solidFill>
                          <a:effectLst/>
                          <a:latin typeface="Arial" charset="0"/>
                          <a:cs typeface="Times New Roman" pitchFamily="18" charset="0"/>
                        </a:rPr>
                        <a:t>II - ALCANCE DE LA REFORMA</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0088">
                <a:tc>
                  <a:txBody>
                    <a:bodyPr/>
                    <a:lstStyle/>
                    <a:p>
                      <a:pPr marL="533400" marR="0" lvl="0" indent="-533400" algn="just" defTabSz="914400" rtl="0" eaLnBrk="0" fontAlgn="base" latinLnBrk="0" hangingPunct="0">
                        <a:lnSpc>
                          <a:spcPct val="100000"/>
                        </a:lnSpc>
                        <a:spcBef>
                          <a:spcPct val="20000"/>
                        </a:spcBef>
                        <a:spcAft>
                          <a:spcPct val="0"/>
                        </a:spcAft>
                        <a:buClrTx/>
                        <a:buSzTx/>
                        <a:buFontTx/>
                        <a:buNone/>
                        <a:tabLst/>
                      </a:pPr>
                      <a:r>
                        <a:rPr kumimoji="0" lang="es-MX" sz="2200" b="1" i="0" u="none" strike="noStrike" cap="none" normalizeH="0" baseline="0" smtClean="0">
                          <a:ln>
                            <a:noFill/>
                          </a:ln>
                          <a:solidFill>
                            <a:schemeClr val="bg1"/>
                          </a:solidFill>
                          <a:effectLst/>
                          <a:latin typeface="Arial" charset="0"/>
                          <a:cs typeface="Times New Roman" pitchFamily="18" charset="0"/>
                        </a:rPr>
                        <a:t>1) Notas de créditos en la que procede el ajuste de la percepción facturada: Solo en las situaciones previstas por la Agencia</a:t>
                      </a:r>
                      <a:endParaRPr kumimoji="0" lang="es-ES" sz="2200" b="1" i="0" u="none" strike="noStrike" cap="none" normalizeH="0" baseline="0" smtClean="0">
                        <a:ln>
                          <a:noFill/>
                        </a:ln>
                        <a:solidFill>
                          <a:schemeClr val="bg1"/>
                        </a:solidFill>
                        <a:effectLst/>
                        <a:latin typeface="Arial" charset="0"/>
                        <a:cs typeface="Arial"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28888">
                <a:tc>
                  <a:txBody>
                    <a:bodyPr/>
                    <a:lstStyle/>
                    <a:p>
                      <a:pPr marL="533400" marR="0" lvl="0" indent="-533400" algn="just" defTabSz="914400" rtl="0" eaLnBrk="0" fontAlgn="base" latinLnBrk="0" hangingPunct="0">
                        <a:lnSpc>
                          <a:spcPct val="100000"/>
                        </a:lnSpc>
                        <a:spcBef>
                          <a:spcPct val="20000"/>
                        </a:spcBef>
                        <a:spcAft>
                          <a:spcPct val="0"/>
                        </a:spcAft>
                        <a:buClrTx/>
                        <a:buSzTx/>
                        <a:buFontTx/>
                        <a:buNone/>
                        <a:tabLst/>
                      </a:pPr>
                      <a:r>
                        <a:rPr kumimoji="0" lang="es-ES" sz="2200" b="0" i="0" u="none" strike="noStrike" cap="none" normalizeH="0" baseline="0" smtClean="0">
                          <a:ln>
                            <a:noFill/>
                          </a:ln>
                          <a:solidFill>
                            <a:schemeClr val="bg1"/>
                          </a:solidFill>
                          <a:effectLst/>
                          <a:latin typeface="Arial" charset="0"/>
                          <a:cs typeface="Arial" charset="0"/>
                        </a:rPr>
                        <a:t>• Nota de crédito que anule el total de lo facturado: Si por el contrario la nota de crédito se realiza a los efectos de corregir lo facturado (por devoluciones parciales, bonificaciones, descuentos etc.,) no debe corregirse la percepción efectuada. </a:t>
                      </a:r>
                    </a:p>
                    <a:p>
                      <a:pPr marL="533400" marR="0" lvl="0" indent="-533400" algn="just" defTabSz="914400" rtl="0" eaLnBrk="0" fontAlgn="base" latinLnBrk="0" hangingPunct="0">
                        <a:lnSpc>
                          <a:spcPct val="100000"/>
                        </a:lnSpc>
                        <a:spcBef>
                          <a:spcPct val="20000"/>
                        </a:spcBef>
                        <a:spcAft>
                          <a:spcPct val="0"/>
                        </a:spcAft>
                        <a:buClrTx/>
                        <a:buSzTx/>
                        <a:buFontTx/>
                        <a:buNone/>
                        <a:tabLst/>
                      </a:pPr>
                      <a:r>
                        <a:rPr kumimoji="0" lang="es-ES" sz="2200" b="0" i="0" u="none" strike="noStrike" cap="none" normalizeH="0" baseline="0" smtClean="0">
                          <a:ln>
                            <a:noFill/>
                          </a:ln>
                          <a:solidFill>
                            <a:schemeClr val="bg1"/>
                          </a:solidFill>
                          <a:effectLst/>
                          <a:latin typeface="Arial" charset="0"/>
                          <a:cs typeface="Arial" charset="0"/>
                        </a:rPr>
                        <a:t>De esta manera la percepción deja de corresponder de la operación que le dio origen, para transformarse –en estos casos- en un pago en exceso, en lugar de un pago a cuenta del impuesto. Se elimina la posibilidad de reintegrar parte de la percepción efectuada.</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4813">
                <a:tc>
                  <a:txBody>
                    <a:bodyPr/>
                    <a:lstStyle/>
                    <a:p>
                      <a:pPr marL="533400" marR="0" lvl="0" indent="-533400" algn="just" defTabSz="914400" rtl="0" eaLnBrk="0" fontAlgn="base" latinLnBrk="0" hangingPunct="0">
                        <a:lnSpc>
                          <a:spcPct val="100000"/>
                        </a:lnSpc>
                        <a:spcBef>
                          <a:spcPct val="20000"/>
                        </a:spcBef>
                        <a:spcAft>
                          <a:spcPct val="0"/>
                        </a:spcAft>
                        <a:buClrTx/>
                        <a:buSzTx/>
                        <a:buFontTx/>
                        <a:buNone/>
                        <a:tabLst/>
                      </a:pPr>
                      <a:r>
                        <a:rPr kumimoji="0" lang="es-ES" sz="2200" b="0" i="0" u="none" strike="noStrike" cap="none" normalizeH="0" baseline="0" smtClean="0">
                          <a:ln>
                            <a:noFill/>
                          </a:ln>
                          <a:solidFill>
                            <a:schemeClr val="bg1"/>
                          </a:solidFill>
                          <a:effectLst/>
                          <a:latin typeface="Arial" charset="0"/>
                          <a:cs typeface="Arial" charset="0"/>
                        </a:rPr>
                        <a:t>• Nota de crédito que (específicamente) ajuste la percepción practicada: Se trata de las situaciones donde se ha aplicado una alícuota mayor a la vigente. Para ello se prevé la viabilidad de corregirla a través de una nota de crédito.</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nodeType="afterEffect">
                                  <p:stCondLst>
                                    <p:cond delay="0"/>
                                  </p:stCondLst>
                                  <p:childTnLst>
                                    <p:set>
                                      <p:cBhvr>
                                        <p:cTn id="6" dur="1" fill="hold">
                                          <p:stCondLst>
                                            <p:cond delay="0"/>
                                          </p:stCondLst>
                                        </p:cTn>
                                        <p:tgtEl>
                                          <p:spTgt spid="214047"/>
                                        </p:tgtEl>
                                        <p:attrNameLst>
                                          <p:attrName>style.visibility</p:attrName>
                                        </p:attrNameLst>
                                      </p:cBhvr>
                                      <p:to>
                                        <p:strVal val="visible"/>
                                      </p:to>
                                    </p:set>
                                    <p:animEffect transition="in" filter="barn(outHorizontal)">
                                      <p:cBhvr>
                                        <p:cTn id="7" dur="500"/>
                                        <p:tgtEl>
                                          <p:spTgt spid="2140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8364" name="Group 12"/>
          <p:cNvGraphicFramePr>
            <a:graphicFrameLocks noGrp="1"/>
          </p:cNvGraphicFramePr>
          <p:nvPr/>
        </p:nvGraphicFramePr>
        <p:xfrm>
          <a:off x="76200" y="536575"/>
          <a:ext cx="8915400" cy="2406968"/>
        </p:xfrm>
        <a:graphic>
          <a:graphicData uri="http://schemas.openxmlformats.org/drawingml/2006/table">
            <a:tbl>
              <a:tblPr/>
              <a:tblGrid>
                <a:gridCol w="8915400"/>
              </a:tblGrid>
              <a:tr h="3063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MX" sz="2000" b="0" i="0" u="none" strike="noStrike" cap="none" normalizeH="0" baseline="0" smtClean="0">
                          <a:ln>
                            <a:noFill/>
                          </a:ln>
                          <a:solidFill>
                            <a:srgbClr val="FFFF00"/>
                          </a:solidFill>
                          <a:effectLst/>
                          <a:latin typeface="Arial" charset="0"/>
                          <a:cs typeface="Times New Roman" pitchFamily="18" charset="0"/>
                        </a:rPr>
                        <a:t>II - ALCANCE DE LA REFORMA</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0088">
                <a:tc>
                  <a:txBody>
                    <a:bodyPr/>
                    <a:lstStyle/>
                    <a:p>
                      <a:pPr marL="533400" marR="0" lvl="0" indent="-533400" algn="just" defTabSz="914400" rtl="0" eaLnBrk="0" fontAlgn="base" latinLnBrk="0" hangingPunct="0">
                        <a:lnSpc>
                          <a:spcPct val="100000"/>
                        </a:lnSpc>
                        <a:spcBef>
                          <a:spcPct val="20000"/>
                        </a:spcBef>
                        <a:spcAft>
                          <a:spcPct val="0"/>
                        </a:spcAft>
                        <a:buClrTx/>
                        <a:buSzTx/>
                        <a:buFontTx/>
                        <a:buNone/>
                        <a:tabLst/>
                      </a:pPr>
                      <a:r>
                        <a:rPr kumimoji="0" lang="es-ES" sz="2000" b="1" i="0" u="none" strike="noStrike" cap="none" normalizeH="0" baseline="0" smtClean="0">
                          <a:ln>
                            <a:noFill/>
                          </a:ln>
                          <a:solidFill>
                            <a:schemeClr val="bg1"/>
                          </a:solidFill>
                          <a:effectLst/>
                          <a:latin typeface="Arial" charset="0"/>
                          <a:cs typeface="Arial" charset="0"/>
                        </a:rPr>
                        <a:t>2) Agentes de percepción involucrados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4813">
                <a:tc>
                  <a:txBody>
                    <a:bodyPr/>
                    <a:lstStyle/>
                    <a:p>
                      <a:pPr marL="533400" marR="0" lvl="0" indent="-533400" algn="just" defTabSz="914400" rtl="0" eaLnBrk="0" fontAlgn="base" latinLnBrk="0" hangingPunct="0">
                        <a:lnSpc>
                          <a:spcPct val="100000"/>
                        </a:lnSpc>
                        <a:spcBef>
                          <a:spcPct val="20000"/>
                        </a:spcBef>
                        <a:spcAft>
                          <a:spcPct val="0"/>
                        </a:spcAft>
                        <a:buClrTx/>
                        <a:buSzTx/>
                        <a:buFontTx/>
                        <a:buNone/>
                        <a:tabLst/>
                      </a:pPr>
                      <a:r>
                        <a:rPr kumimoji="0" lang="es-ES" sz="2000" b="0" i="0" u="none" strike="noStrike" cap="none" normalizeH="0" baseline="0" smtClean="0">
                          <a:ln>
                            <a:noFill/>
                          </a:ln>
                          <a:solidFill>
                            <a:schemeClr val="bg1"/>
                          </a:solidFill>
                          <a:effectLst/>
                          <a:latin typeface="Arial" charset="0"/>
                          <a:cs typeface="Arial" charset="0"/>
                        </a:rPr>
                        <a:t>Como lo adelantáramos, las nuevas disposiciones deben ser consideradas por todos los agentes de percepción del impuesto sobre los ingresos brutos. Tanto para los comprendidos en el régimen general, como así también, en los regimenes específicos.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nodeType="afterEffect">
                                  <p:stCondLst>
                                    <p:cond delay="0"/>
                                  </p:stCondLst>
                                  <p:childTnLst>
                                    <p:set>
                                      <p:cBhvr>
                                        <p:cTn id="6" dur="1" fill="hold">
                                          <p:stCondLst>
                                            <p:cond delay="0"/>
                                          </p:stCondLst>
                                        </p:cTn>
                                        <p:tgtEl>
                                          <p:spTgt spid="228364"/>
                                        </p:tgtEl>
                                        <p:attrNameLst>
                                          <p:attrName>style.visibility</p:attrName>
                                        </p:attrNameLst>
                                      </p:cBhvr>
                                      <p:to>
                                        <p:strVal val="visible"/>
                                      </p:to>
                                    </p:set>
                                    <p:animEffect transition="in" filter="barn(outHorizontal)">
                                      <p:cBhvr>
                                        <p:cTn id="7" dur="500"/>
                                        <p:tgtEl>
                                          <p:spTgt spid="228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1078</TotalTime>
  <Words>1170</Words>
  <Application>Microsoft Office PowerPoint</Application>
  <PresentationFormat>Presentación en pantalla (4:3)</PresentationFormat>
  <Paragraphs>51</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Blank Presentation</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vector>
  </TitlesOfParts>
  <Company>MTCCC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Tony</dc:creator>
  <cp:lastModifiedBy>www.intercambiosvirtuales.org</cp:lastModifiedBy>
  <cp:revision>58</cp:revision>
  <dcterms:created xsi:type="dcterms:W3CDTF">2003-02-12T17:00:32Z</dcterms:created>
  <dcterms:modified xsi:type="dcterms:W3CDTF">2013-08-30T01:32:40Z</dcterms:modified>
</cp:coreProperties>
</file>