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6416-48EE-44E5-8D3E-6A4A6F1C5BAE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A34A-13FF-4360-831B-2D344392C2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6416-48EE-44E5-8D3E-6A4A6F1C5BAE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A34A-13FF-4360-831B-2D344392C2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6416-48EE-44E5-8D3E-6A4A6F1C5BAE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A34A-13FF-4360-831B-2D344392C2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6416-48EE-44E5-8D3E-6A4A6F1C5BAE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A34A-13FF-4360-831B-2D344392C2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6416-48EE-44E5-8D3E-6A4A6F1C5BAE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A34A-13FF-4360-831B-2D344392C2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6416-48EE-44E5-8D3E-6A4A6F1C5BAE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A34A-13FF-4360-831B-2D344392C2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6416-48EE-44E5-8D3E-6A4A6F1C5BAE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A34A-13FF-4360-831B-2D344392C2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6416-48EE-44E5-8D3E-6A4A6F1C5BAE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A34A-13FF-4360-831B-2D344392C2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6416-48EE-44E5-8D3E-6A4A6F1C5BAE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A34A-13FF-4360-831B-2D344392C2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6416-48EE-44E5-8D3E-6A4A6F1C5BAE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A34A-13FF-4360-831B-2D344392C2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6416-48EE-44E5-8D3E-6A4A6F1C5BAE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A34A-13FF-4360-831B-2D344392C2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C6416-48EE-44E5-8D3E-6A4A6F1C5BAE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6A34A-13FF-4360-831B-2D344392C20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jn.gov.ar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4632" cy="1440159"/>
          </a:xfrm>
        </p:spPr>
        <p:txBody>
          <a:bodyPr>
            <a:normAutofit/>
          </a:bodyPr>
          <a:lstStyle/>
          <a:p>
            <a:r>
              <a:rPr lang="es-AR" sz="2200" b="1" dirty="0"/>
              <a:t>SISTEMA UNICO </a:t>
            </a:r>
            <a:r>
              <a:rPr lang="es-AR" sz="2200" b="1" dirty="0" smtClean="0"/>
              <a:t>DE ADMINISTRACION </a:t>
            </a:r>
            <a:r>
              <a:rPr lang="es-AR" sz="2200" b="1" dirty="0"/>
              <a:t>DE PERITOS Y MARTILLEROS DE LA </a:t>
            </a:r>
            <a:r>
              <a:rPr lang="es-AR" sz="2200" b="1" dirty="0" smtClean="0"/>
              <a:t>JUSTICIA NACIONAL </a:t>
            </a:r>
            <a:r>
              <a:rPr lang="es-AR" sz="2200" b="1" dirty="0"/>
              <a:t>Y FEDERAL</a:t>
            </a: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>(SUAPM)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368752" cy="3937992"/>
          </a:xfrm>
        </p:spPr>
        <p:txBody>
          <a:bodyPr>
            <a:normAutofit fontScale="92500"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-</a:t>
            </a:r>
            <a:r>
              <a:rPr lang="es-AR" dirty="0" smtClean="0">
                <a:solidFill>
                  <a:schemeClr val="accent6"/>
                </a:solidFill>
              </a:rPr>
              <a:t>Centralizar información de los peritos</a:t>
            </a:r>
          </a:p>
          <a:p>
            <a:r>
              <a:rPr lang="es-AR" dirty="0" smtClean="0">
                <a:solidFill>
                  <a:schemeClr val="accent6"/>
                </a:solidFill>
              </a:rPr>
              <a:t>-Igualdad para todos los peritos</a:t>
            </a:r>
          </a:p>
          <a:p>
            <a:r>
              <a:rPr lang="es-AR" dirty="0" smtClean="0">
                <a:solidFill>
                  <a:schemeClr val="accent6"/>
                </a:solidFill>
              </a:rPr>
              <a:t>-Sistema </a:t>
            </a:r>
            <a:r>
              <a:rPr lang="es-AR" dirty="0" smtClean="0">
                <a:solidFill>
                  <a:schemeClr val="accent6"/>
                </a:solidFill>
              </a:rPr>
              <a:t>informático:</a:t>
            </a:r>
            <a:endParaRPr lang="es-AR" dirty="0" smtClean="0">
              <a:solidFill>
                <a:schemeClr val="accent6"/>
              </a:solidFill>
            </a:endParaRPr>
          </a:p>
          <a:p>
            <a:r>
              <a:rPr lang="es-AR" dirty="0" smtClean="0">
                <a:solidFill>
                  <a:schemeClr val="accent6"/>
                </a:solidFill>
              </a:rPr>
              <a:t>*Inscripción</a:t>
            </a:r>
            <a:endParaRPr lang="es-AR" dirty="0" smtClean="0">
              <a:solidFill>
                <a:schemeClr val="accent6"/>
              </a:solidFill>
            </a:endParaRPr>
          </a:p>
          <a:p>
            <a:r>
              <a:rPr lang="es-AR" dirty="0" smtClean="0">
                <a:solidFill>
                  <a:schemeClr val="accent6"/>
                </a:solidFill>
              </a:rPr>
              <a:t>                     *Administración </a:t>
            </a:r>
            <a:r>
              <a:rPr lang="es-AR" dirty="0" smtClean="0">
                <a:solidFill>
                  <a:schemeClr val="accent6"/>
                </a:solidFill>
              </a:rPr>
              <a:t>legajos</a:t>
            </a:r>
          </a:p>
          <a:p>
            <a:r>
              <a:rPr lang="es-AR" dirty="0" smtClean="0">
                <a:solidFill>
                  <a:schemeClr val="accent6"/>
                </a:solidFill>
              </a:rPr>
              <a:t>                     *Sorteo </a:t>
            </a:r>
            <a:r>
              <a:rPr lang="es-AR" dirty="0" smtClean="0">
                <a:solidFill>
                  <a:schemeClr val="accent6"/>
                </a:solidFill>
              </a:rPr>
              <a:t>aleatorio de los profesionales</a:t>
            </a:r>
          </a:p>
          <a:p>
            <a:endParaRPr lang="es-A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Acordada CSJN 02/2014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    Art 5° Impugnación de los postulantes dentro de los 3 días posteriores a la publicación ante las Cámaras o Colegios profesionales</a:t>
            </a:r>
          </a:p>
          <a:p>
            <a:pPr>
              <a:buNone/>
            </a:pPr>
            <a:r>
              <a:rPr lang="es-AR" dirty="0" smtClean="0"/>
              <a:t>    Se correrá traslado por 3 días para su descargo y las impugnaciones resueltas por la </a:t>
            </a:r>
            <a:r>
              <a:rPr lang="es-AR" dirty="0" err="1" smtClean="0"/>
              <a:t>Sec</a:t>
            </a:r>
            <a:r>
              <a:rPr lang="es-AR" dirty="0" smtClean="0"/>
              <a:t> </a:t>
            </a:r>
            <a:r>
              <a:rPr lang="es-AR" dirty="0" err="1" smtClean="0"/>
              <a:t>Gral</a:t>
            </a:r>
            <a:r>
              <a:rPr lang="es-AR" dirty="0" smtClean="0"/>
              <a:t> de Administración</a:t>
            </a:r>
          </a:p>
          <a:p>
            <a:pPr>
              <a:buNone/>
            </a:pPr>
            <a:r>
              <a:rPr lang="es-AR" dirty="0" smtClean="0"/>
              <a:t>    Art 6° Listas definitivas se publicarán antes del fin de año calendario</a:t>
            </a:r>
            <a:endParaRPr lang="es-A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Actualización de Legajos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ART 7° Las Cámaras actualizaran la información de modificaciones  por baja de un auxiliar o modificación de datos a través del SUAPM</a:t>
            </a:r>
          </a:p>
          <a:p>
            <a:r>
              <a:rPr lang="es-AR" dirty="0" smtClean="0"/>
              <a:t>En caso de suspensión de un profesional  o exclusión  se deberá registrar en el SUAPM</a:t>
            </a:r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Sorteo y Aceptación del cargo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Art 8° los tribunales y las Cámaras utilizarán el SUAPM para el sorteo aleatorio entre los profesionales inscriptos en la lista vigente</a:t>
            </a:r>
          </a:p>
          <a:p>
            <a:r>
              <a:rPr lang="es-AR" dirty="0" smtClean="0"/>
              <a:t>Art 9° el SUAPM enviará una comunicación al domicilio electrónico haciendo saber su designación y tendrá un plazo de 3 días para aceptar el cargo De no aceptar se registrará en su legajo</a:t>
            </a:r>
            <a:endParaRPr lang="es-A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Características de la designación Excusación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Art 10° Las designaciones son irrenunciables y serán causas de excusación enfermedad u otro impedimento de fuerza mayor y se acreditará ante el tribunal interviniente</a:t>
            </a:r>
            <a:endParaRPr lang="es-A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Recusación y Exclusión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Art 11° Si el magistrado recusa al perito el profesional deberá incorporarse a la lista para futuros sorteos</a:t>
            </a:r>
          </a:p>
          <a:p>
            <a:r>
              <a:rPr lang="es-AR" dirty="0" smtClean="0"/>
              <a:t>Art 12° Son causales: no aceptar la designación, rehusarse a dar el dictamen, renunciar sin motivo, haber actuado con negligencia</a:t>
            </a:r>
            <a:endParaRPr lang="es-A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Licencias y renuncias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Art 13 las licencias y renuncias serán presentadas ante las </a:t>
            </a:r>
            <a:r>
              <a:rPr lang="es-AR" dirty="0" smtClean="0"/>
              <a:t>Cámaras de Apelaciones</a:t>
            </a: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Sanciones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Art 14° el Magistrado deberá comunicar la sanción al perito o martillero a la Cámara de Apelaciones para su inscripción en el legajo</a:t>
            </a:r>
          </a:p>
          <a:p>
            <a:r>
              <a:rPr lang="es-AR" dirty="0" smtClean="0"/>
              <a:t>Las sanciones disciplinarias de los colegios profesionales deberán ser comunicadas a la Dirección General Pericial</a:t>
            </a:r>
            <a:endParaRPr lang="es-A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Utilización obligatoria del Sistema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Art 15° los funcionarios autorizados de cada tribunal deberán ingresar al SUAPM y solicitar el sorteo de uno o más para que actúen en ese expediente judicial</a:t>
            </a:r>
          </a:p>
          <a:p>
            <a:r>
              <a:rPr lang="es-AR" dirty="0" smtClean="0"/>
              <a:t>Toda novedad de la actuación del auxiliar (designación, aceptación, rechazo) deberá ser registrada por el Tribunal en el SUAPM para mantener actualizado el legajo</a:t>
            </a:r>
            <a:endParaRPr lang="es-A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ANEXO II Procedimiento para la incorporación al SUAPM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Registración de Usuario por única vez vía web</a:t>
            </a:r>
          </a:p>
          <a:p>
            <a:r>
              <a:rPr lang="es-AR" sz="2000" dirty="0" smtClean="0"/>
              <a:t>Primero la Preinscripción por Web en </a:t>
            </a:r>
            <a:r>
              <a:rPr lang="es-AR" sz="2000" dirty="0" smtClean="0">
                <a:hlinkClick r:id="rId2"/>
              </a:rPr>
              <a:t>www.csjn.gov.ar</a:t>
            </a:r>
            <a:r>
              <a:rPr lang="es-AR" sz="2000" dirty="0" smtClean="0"/>
              <a:t> y en el sector SERVICIOS DISPONIBLES PARA LA GESTION JUDICIAL REGISTRO DE NUEVOS USUARIOS</a:t>
            </a:r>
          </a:p>
          <a:p>
            <a:r>
              <a:rPr lang="es-AR" sz="2000" dirty="0" smtClean="0"/>
              <a:t>Datos personales</a:t>
            </a:r>
          </a:p>
          <a:p>
            <a:r>
              <a:rPr lang="es-AR" sz="2000" dirty="0" smtClean="0"/>
              <a:t>Dirección de correo electrónico</a:t>
            </a:r>
          </a:p>
          <a:p>
            <a:r>
              <a:rPr lang="es-AR" sz="2000" dirty="0" smtClean="0"/>
              <a:t>En formato digital: fotografía, matrícula profesional, DNI, CUIT o CUIL</a:t>
            </a:r>
          </a:p>
          <a:p>
            <a:r>
              <a:rPr lang="es-AR" dirty="0" smtClean="0"/>
              <a:t>El interesado recibirá por correo electrónico datos de usuario contraseña</a:t>
            </a:r>
            <a:endParaRPr lang="es-A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Acreditación de identidad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Trámite en forma personal para validar la información digitalizada con los originales que habilitará el código de usuario que será el domicilio electrónico y durará 30 días</a:t>
            </a:r>
          </a:p>
          <a:p>
            <a:r>
              <a:rPr lang="es-AR" dirty="0" smtClean="0"/>
              <a:t>Las dependencias son todos los juzgados o tribunales federales con asiento en </a:t>
            </a:r>
            <a:r>
              <a:rPr lang="es-AR" dirty="0" err="1" smtClean="0"/>
              <a:t>pcias</a:t>
            </a:r>
            <a:r>
              <a:rPr lang="es-AR" dirty="0" smtClean="0"/>
              <a:t> y los juzgados o tribunales federales y nacionales de CABA</a:t>
            </a:r>
          </a:p>
          <a:p>
            <a:r>
              <a:rPr lang="es-AR" dirty="0" smtClean="0"/>
              <a:t>Finalizado el interesado está habilitado para acceder al SUAPM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Contenido Acordada 02/2014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5 Considerandos</a:t>
            </a:r>
          </a:p>
          <a:p>
            <a:r>
              <a:rPr lang="es-AR" dirty="0" smtClean="0"/>
              <a:t>10 Artículos</a:t>
            </a:r>
          </a:p>
          <a:p>
            <a:r>
              <a:rPr lang="es-AR" dirty="0" smtClean="0"/>
              <a:t>3 Anexos</a:t>
            </a:r>
            <a:endParaRPr lang="es-A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Anexo III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Condiciones de Uso del SUAPM</a:t>
            </a:r>
          </a:p>
          <a:p>
            <a:endParaRPr lang="es-AR" dirty="0"/>
          </a:p>
          <a:p>
            <a:r>
              <a:rPr lang="es-AR" dirty="0" smtClean="0"/>
              <a:t>Objetivo regular el acceso y </a:t>
            </a:r>
            <a:r>
              <a:rPr lang="es-AR" smtClean="0"/>
              <a:t>la utilización del SUAPM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Considerandos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AR" dirty="0" smtClean="0"/>
              <a:t>A)se </a:t>
            </a:r>
            <a:r>
              <a:rPr lang="es-AR" dirty="0"/>
              <a:t>reconoce la situación actual vigente referida a que las distintas cámaras nacionales </a:t>
            </a:r>
            <a:r>
              <a:rPr lang="es-AR" dirty="0" smtClean="0"/>
              <a:t>y federales </a:t>
            </a:r>
            <a:r>
              <a:rPr lang="es-AR" dirty="0"/>
              <a:t>de apelaciones utilizan diversos sistemas de inscripción de profesionales </a:t>
            </a:r>
            <a:r>
              <a:rPr lang="es-AR" dirty="0" smtClean="0"/>
              <a:t>y</a:t>
            </a:r>
          </a:p>
          <a:p>
            <a:r>
              <a:rPr lang="es-AR" dirty="0" smtClean="0"/>
              <a:t>B) con diferentes </a:t>
            </a:r>
            <a:r>
              <a:rPr lang="es-AR" dirty="0"/>
              <a:t>seguimiento posterior de ellos por parte de cada fuero en función </a:t>
            </a:r>
            <a:r>
              <a:rPr lang="es-AR" dirty="0" smtClean="0"/>
              <a:t>a reglamentos </a:t>
            </a:r>
            <a:r>
              <a:rPr lang="es-AR" dirty="0"/>
              <a:t>normativos distintos de parte de cada una de ellas</a:t>
            </a:r>
            <a:r>
              <a:rPr lang="es-AR" dirty="0" smtClean="0"/>
              <a:t>.-</a:t>
            </a:r>
          </a:p>
          <a:p>
            <a:r>
              <a:rPr lang="es-AR" dirty="0" smtClean="0"/>
              <a:t>C)</a:t>
            </a:r>
            <a:r>
              <a:rPr lang="es-AR" dirty="0"/>
              <a:t> </a:t>
            </a:r>
            <a:r>
              <a:rPr lang="es-AR" dirty="0" smtClean="0"/>
              <a:t>también </a:t>
            </a:r>
            <a:r>
              <a:rPr lang="es-AR" dirty="0"/>
              <a:t>se admite que en los hechos actualmente no existe un seguimiento </a:t>
            </a:r>
            <a:r>
              <a:rPr lang="es-AR" dirty="0" smtClean="0"/>
              <a:t>muy detallado </a:t>
            </a:r>
            <a:r>
              <a:rPr lang="es-AR" dirty="0"/>
              <a:t>y cuidadoso en la actuación profesional del profesional actuante en </a:t>
            </a:r>
            <a:r>
              <a:rPr lang="es-AR" dirty="0" smtClean="0"/>
              <a:t>cada fuero </a:t>
            </a:r>
            <a:r>
              <a:rPr lang="es-AR" dirty="0"/>
              <a:t>y/ o jurisdicción en lo que interviene el profesional inscripto en materia </a:t>
            </a:r>
            <a:r>
              <a:rPr lang="es-AR" dirty="0" smtClean="0"/>
              <a:t>de licencias </a:t>
            </a:r>
            <a:r>
              <a:rPr lang="es-AR" dirty="0"/>
              <a:t>solicitadas y sanciones disciplinarias aplicadas de parte de ellos</a:t>
            </a:r>
            <a:r>
              <a:rPr lang="es-AR" dirty="0" smtClean="0"/>
              <a:t>.</a:t>
            </a:r>
          </a:p>
          <a:p>
            <a:r>
              <a:rPr lang="es-AR" dirty="0" smtClean="0"/>
              <a:t>-d) Desigualdades en las designaciones especialmente se destacan los beneficios en la centralización de la información para garantizar la igualdad de oportunidades de parte de los profesionales intervinientes</a:t>
            </a:r>
          </a:p>
          <a:p>
            <a:r>
              <a:rPr lang="es-AR" dirty="0" smtClean="0"/>
              <a:t>e) Con un programa informático se centraliza la inscripción, la administración de los legajos y el sorteo aleatorio.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Seguimiento </a:t>
            </a:r>
            <a:r>
              <a:rPr lang="es-AR" b="1" dirty="0"/>
              <a:t>y Administración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Peritos y martilleros deberán constituir domicilio electrónico.</a:t>
            </a:r>
          </a:p>
          <a:p>
            <a:pPr>
              <a:buNone/>
            </a:pPr>
            <a:r>
              <a:rPr lang="es-AR" dirty="0" smtClean="0"/>
              <a:t>    Se </a:t>
            </a:r>
            <a:r>
              <a:rPr lang="es-AR" dirty="0"/>
              <a:t>establece </a:t>
            </a:r>
            <a:r>
              <a:rPr lang="es-AR" dirty="0" err="1"/>
              <a:t>un“sistema</a:t>
            </a:r>
            <a:r>
              <a:rPr lang="es-AR" dirty="0"/>
              <a:t>” (sic) orgánico de seguimiento y administración de parte de la propia CSJN </a:t>
            </a:r>
            <a:r>
              <a:rPr lang="es-AR" dirty="0" smtClean="0"/>
              <a:t>por intermedio </a:t>
            </a:r>
            <a:r>
              <a:rPr lang="es-AR" dirty="0"/>
              <a:t>de la </a:t>
            </a:r>
            <a:r>
              <a:rPr lang="es-AR" dirty="0" smtClean="0"/>
              <a:t>Dirección</a:t>
            </a:r>
            <a:r>
              <a:rPr lang="es-AR" dirty="0"/>
              <a:t> General </a:t>
            </a:r>
            <a:r>
              <a:rPr lang="es-AR" dirty="0" smtClean="0"/>
              <a:t>Pericial,</a:t>
            </a:r>
            <a:r>
              <a:rPr lang="es-AR" dirty="0"/>
              <a:t> organismo este de aplicación y control del </a:t>
            </a:r>
            <a:r>
              <a:rPr lang="es-AR" dirty="0" smtClean="0"/>
              <a:t>cual directamente </a:t>
            </a:r>
            <a:r>
              <a:rPr lang="es-AR" dirty="0"/>
              <a:t>depende</a:t>
            </a:r>
            <a:r>
              <a:rPr lang="es-AR" dirty="0" smtClean="0"/>
              <a:t>.</a:t>
            </a:r>
          </a:p>
          <a:p>
            <a:pPr>
              <a:buNone/>
            </a:pPr>
            <a:r>
              <a:rPr lang="es-AR" dirty="0" smtClean="0"/>
              <a:t>    Este sistema deberá observar su situación en el registro, cantidad de causas asignadas, ámbitos de inscripción, profesión y especialidad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Reinscripción obligatoria.-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    </a:t>
            </a:r>
            <a:r>
              <a:rPr lang="es-AR" sz="2800" dirty="0" smtClean="0"/>
              <a:t>Dado que las </a:t>
            </a:r>
            <a:r>
              <a:rPr lang="es-AR" sz="2800" dirty="0"/>
              <a:t>designaciones judiciales de los profesionales actuantes en cada juzgado que se </a:t>
            </a:r>
            <a:r>
              <a:rPr lang="es-AR" sz="2800" dirty="0" smtClean="0"/>
              <a:t>realicen </a:t>
            </a:r>
            <a:r>
              <a:rPr lang="es-AR" sz="2800" dirty="0"/>
              <a:t> partir del 2 de mayo del corriente año se </a:t>
            </a:r>
            <a:r>
              <a:rPr lang="es-AR" sz="2800" dirty="0" err="1" smtClean="0"/>
              <a:t>lle-varán</a:t>
            </a:r>
            <a:r>
              <a:rPr lang="es-AR" sz="2800" dirty="0"/>
              <a:t> a cabo entre </a:t>
            </a:r>
            <a:r>
              <a:rPr lang="es-AR" sz="2800" dirty="0" smtClean="0"/>
              <a:t>aquellos</a:t>
            </a:r>
            <a:r>
              <a:rPr lang="es-AR" sz="2800" dirty="0"/>
              <a:t> que ya </a:t>
            </a:r>
            <a:r>
              <a:rPr lang="es-AR" sz="2800" dirty="0" smtClean="0"/>
              <a:t>figuren inscriptos </a:t>
            </a:r>
            <a:r>
              <a:rPr lang="es-AR" sz="2800" dirty="0"/>
              <a:t>previamente en cada fuero, especialidad y jurisdicción mediante el nuevo </a:t>
            </a:r>
            <a:r>
              <a:rPr lang="es-AR" sz="2800" dirty="0" smtClean="0"/>
              <a:t>programa informático </a:t>
            </a:r>
            <a:r>
              <a:rPr lang="es-AR" sz="2800" dirty="0"/>
              <a:t>establecido de parte de cada una de las cámaras nacionales y federales </a:t>
            </a:r>
            <a:r>
              <a:rPr lang="es-AR" sz="2800" dirty="0" smtClean="0"/>
              <a:t>de Apelaciones</a:t>
            </a:r>
            <a:r>
              <a:rPr lang="es-AR" sz="28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es-A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Capacitación Previa</a:t>
            </a:r>
            <a:r>
              <a:rPr kumimoji="0" lang="es-AR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AR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sz="2800" dirty="0" smtClean="0"/>
              <a:t>Se exigirá para</a:t>
            </a:r>
            <a:r>
              <a:rPr lang="es-AR" sz="2800" dirty="0"/>
              <a:t> las </a:t>
            </a:r>
            <a:r>
              <a:rPr lang="es-AR" sz="2800" dirty="0" smtClean="0"/>
              <a:t>futuras inscripciones </a:t>
            </a:r>
            <a:r>
              <a:rPr lang="es-AR" sz="2800" dirty="0"/>
              <a:t>de los </a:t>
            </a:r>
            <a:r>
              <a:rPr lang="es-AR" sz="2800" dirty="0" smtClean="0"/>
              <a:t>profesionales que se postulen la realización de un “curso</a:t>
            </a:r>
            <a:r>
              <a:rPr lang="es-AR" sz="2800" dirty="0"/>
              <a:t> de capacitación en materia procesal”</a:t>
            </a:r>
            <a:r>
              <a:rPr lang="es-AR" dirty="0"/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ANEXO I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ART 1° </a:t>
            </a:r>
            <a:r>
              <a:rPr lang="es-AR" u="sng" dirty="0" smtClean="0"/>
              <a:t>Inscripción</a:t>
            </a:r>
            <a:r>
              <a:rPr lang="es-AR" dirty="0" smtClean="0"/>
              <a:t> entre el 1° de setiembre y el 1° de noviembre de cada año</a:t>
            </a:r>
          </a:p>
          <a:p>
            <a:r>
              <a:rPr lang="es-AR" dirty="0" smtClean="0"/>
              <a:t>Art 2° Requisitos Inscripción se realizará a través de la página web de la Corte y se emitirá una constancia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Datos para la Inscripción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1800" dirty="0" smtClean="0"/>
              <a:t>Apellido y nombres</a:t>
            </a:r>
          </a:p>
          <a:p>
            <a:r>
              <a:rPr lang="es-AR" sz="1800" dirty="0" smtClean="0"/>
              <a:t>Nacionalidad</a:t>
            </a:r>
          </a:p>
          <a:p>
            <a:r>
              <a:rPr lang="es-AR" sz="1800" dirty="0" smtClean="0"/>
              <a:t>Domicilio legal</a:t>
            </a:r>
          </a:p>
          <a:p>
            <a:r>
              <a:rPr lang="es-AR" sz="1800" dirty="0" smtClean="0"/>
              <a:t>Domicilio electrónico</a:t>
            </a:r>
          </a:p>
          <a:p>
            <a:r>
              <a:rPr lang="es-AR" sz="1800" dirty="0" smtClean="0"/>
              <a:t>Tipo y n° de Documento</a:t>
            </a:r>
          </a:p>
          <a:p>
            <a:r>
              <a:rPr lang="es-AR" sz="1800" dirty="0" smtClean="0"/>
              <a:t>Especialidad</a:t>
            </a:r>
          </a:p>
          <a:p>
            <a:r>
              <a:rPr lang="es-AR" sz="1800" dirty="0" smtClean="0"/>
              <a:t>Titulo profesional habilitante</a:t>
            </a:r>
          </a:p>
          <a:p>
            <a:r>
              <a:rPr lang="es-AR" sz="1800" dirty="0" smtClean="0"/>
              <a:t>Certificado de no encontrarse suspendido o inhabilitado para ejercer la profesión</a:t>
            </a:r>
          </a:p>
          <a:p>
            <a:r>
              <a:rPr lang="es-AR" sz="1800" dirty="0" err="1" smtClean="0"/>
              <a:t>Codigo</a:t>
            </a:r>
            <a:r>
              <a:rPr lang="es-AR" sz="1800" dirty="0" smtClean="0"/>
              <a:t> de Usuario del sistema SUAPM</a:t>
            </a:r>
            <a:endParaRPr lang="es-AR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Acordada CSJN 02/2014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Art 3: </a:t>
            </a:r>
            <a:r>
              <a:rPr lang="es-AR" u="sng" dirty="0" smtClean="0"/>
              <a:t>Rechazo de la inscripción </a:t>
            </a:r>
            <a:r>
              <a:rPr lang="es-AR" dirty="0" smtClean="0"/>
              <a:t>la rechazarán las Cámaras o los Consejos y podrá ser recurrida por el profesional en cinco días ante la </a:t>
            </a:r>
            <a:r>
              <a:rPr lang="es-AR" dirty="0" err="1" smtClean="0"/>
              <a:t>Sec</a:t>
            </a:r>
            <a:r>
              <a:rPr lang="es-AR" dirty="0" smtClean="0"/>
              <a:t> </a:t>
            </a:r>
            <a:r>
              <a:rPr lang="es-AR" dirty="0" err="1" smtClean="0"/>
              <a:t>Gral</a:t>
            </a:r>
            <a:r>
              <a:rPr lang="es-AR" dirty="0" smtClean="0"/>
              <a:t> de la CSJN</a:t>
            </a:r>
          </a:p>
          <a:p>
            <a:r>
              <a:rPr lang="es-AR" dirty="0" smtClean="0"/>
              <a:t>Art 4: </a:t>
            </a:r>
            <a:r>
              <a:rPr lang="es-AR" u="sng" dirty="0" smtClean="0"/>
              <a:t>Finalización de la Inscripción </a:t>
            </a:r>
            <a:r>
              <a:rPr lang="es-AR" dirty="0" smtClean="0"/>
              <a:t>la Cámara confeccionará una lista provisoria y tendrá acceso la Dirección </a:t>
            </a:r>
            <a:r>
              <a:rPr lang="es-AR" dirty="0" err="1" smtClean="0"/>
              <a:t>Gral</a:t>
            </a:r>
            <a:r>
              <a:rPr lang="es-AR" dirty="0" smtClean="0"/>
              <a:t> </a:t>
            </a:r>
            <a:r>
              <a:rPr lang="es-AR" dirty="0" smtClean="0"/>
              <a:t>Pericial. </a:t>
            </a:r>
            <a:r>
              <a:rPr lang="es-AR" dirty="0" smtClean="0"/>
              <a:t>Se publicarán por 5 días en el sitio web a partir del 1° de </a:t>
            </a:r>
            <a:r>
              <a:rPr lang="es-AR" dirty="0" smtClean="0"/>
              <a:t>diciembre.</a:t>
            </a:r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770</Words>
  <Application>Microsoft Office PowerPoint</Application>
  <PresentationFormat>Presentación en pantalla (4:3)</PresentationFormat>
  <Paragraphs>79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SISTEMA UNICO DE ADMINISTRACION DE PERITOS Y MARTILLEROS DE LA JUSTICIA NACIONAL Y FEDERAL (SUAPM)</vt:lpstr>
      <vt:lpstr>Contenido Acordada 02/2014</vt:lpstr>
      <vt:lpstr>Considerandos</vt:lpstr>
      <vt:lpstr>Seguimiento y Administración</vt:lpstr>
      <vt:lpstr>Reinscripción obligatoria.- </vt:lpstr>
      <vt:lpstr>Capacitación Previa </vt:lpstr>
      <vt:lpstr>ANEXO I</vt:lpstr>
      <vt:lpstr>Datos para la Inscripción </vt:lpstr>
      <vt:lpstr>Acordada CSJN 02/2014</vt:lpstr>
      <vt:lpstr>Acordada CSJN 02/2014</vt:lpstr>
      <vt:lpstr>Actualización de Legajos</vt:lpstr>
      <vt:lpstr>Sorteo y Aceptación del cargo</vt:lpstr>
      <vt:lpstr>Características de la designación Excusación</vt:lpstr>
      <vt:lpstr>Recusación y Exclusión</vt:lpstr>
      <vt:lpstr>Licencias y renuncias</vt:lpstr>
      <vt:lpstr>Sanciones</vt:lpstr>
      <vt:lpstr>Utilización obligatoria del Sistema</vt:lpstr>
      <vt:lpstr>ANEXO II Procedimiento para la incorporación al SUAPM</vt:lpstr>
      <vt:lpstr>Acreditación de identidad </vt:lpstr>
      <vt:lpstr>Anexo III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UNICO DEADMINISTRACION DE PERITOS Y MARTILLEROS DE LA JUSTICIANACIONAL Y FEDERAL (SUAPM)</dc:title>
  <dc:creator>Marisa</dc:creator>
  <cp:lastModifiedBy>Marisa</cp:lastModifiedBy>
  <cp:revision>4</cp:revision>
  <dcterms:created xsi:type="dcterms:W3CDTF">2014-03-26T01:31:45Z</dcterms:created>
  <dcterms:modified xsi:type="dcterms:W3CDTF">2014-03-26T18:45:32Z</dcterms:modified>
</cp:coreProperties>
</file>